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modernComment_102_0.xml" ContentType="application/vnd.ms-powerpoint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8"/>
  </p:notesMasterIdLst>
  <p:sldIdLst>
    <p:sldId id="258" r:id="rId2"/>
    <p:sldId id="289" r:id="rId3"/>
    <p:sldId id="261" r:id="rId4"/>
    <p:sldId id="286" r:id="rId5"/>
    <p:sldId id="287" r:id="rId6"/>
    <p:sldId id="288" r:id="rId7"/>
  </p:sldIdLst>
  <p:sldSz cx="9144000" cy="5143500" type="screen16x9"/>
  <p:notesSz cx="6858000" cy="9144000"/>
  <p:embeddedFontLst>
    <p:embeddedFont>
      <p:font typeface="Amatic SC" panose="00000500000000000000" pitchFamily="2" charset="-79"/>
      <p:regular r:id="rId9"/>
      <p:bold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Nunito" pitchFamily="2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249D9C0-C32F-301B-C584-A9749347E0F7}" name="Janna L Mattson" initials="JM" userId="S::jmattso1@gmu.edu::61334348-c5f6-48db-9072-bb030f4b5c4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D4FB06-0FC0-BA32-64CC-290FF3A38EA2}" v="2" dt="2022-03-29T19:44:44.050"/>
    <p1510:client id="{659245B7-5D0D-7C15-BA06-A944C16E5F00}" v="11" dt="2022-04-05T15:27:13.095"/>
    <p1510:client id="{C612FDCA-7A9A-47ED-AFB4-7C0C213DEED1}" v="6" dt="2021-03-23T20:15:47.481"/>
    <p1510:client id="{D139A82E-00E5-46E3-86A9-324C25AEABF7}" v="1" dt="2022-04-04T16:59:32.810"/>
  </p1510:revLst>
</p1510:revInfo>
</file>

<file path=ppt/tableStyles.xml><?xml version="1.0" encoding="utf-8"?>
<a:tblStyleLst xmlns:a="http://schemas.openxmlformats.org/drawingml/2006/main" def="{C7A9ED2F-EAEE-4C4F-AA40-A01DB9B296AD}">
  <a:tblStyle styleId="{C7A9ED2F-EAEE-4C4F-AA40-A01DB9B296A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microsoft.com/office/2016/11/relationships/changesInfo" Target="changesInfos/changesInfo1.xml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Lemmons" userId="S::dlemmons@gmu.edu::0b755870-d7cd-4bc2-aa39-5aebf21b19cc" providerId="AD" clId="Web-{D139A82E-00E5-46E3-86A9-324C25AEABF7}"/>
    <pc:docChg chg="">
      <pc:chgData name="David Lemmons" userId="S::dlemmons@gmu.edu::0b755870-d7cd-4bc2-aa39-5aebf21b19cc" providerId="AD" clId="Web-{D139A82E-00E5-46E3-86A9-324C25AEABF7}" dt="2022-04-04T16:59:32.810" v="0"/>
      <pc:docMkLst>
        <pc:docMk/>
      </pc:docMkLst>
      <pc:sldChg chg="modCm">
        <pc:chgData name="David Lemmons" userId="S::dlemmons@gmu.edu::0b755870-d7cd-4bc2-aa39-5aebf21b19cc" providerId="AD" clId="Web-{D139A82E-00E5-46E3-86A9-324C25AEABF7}" dt="2022-04-04T16:59:32.810" v="0"/>
        <pc:sldMkLst>
          <pc:docMk/>
          <pc:sldMk cId="0" sldId="258"/>
        </pc:sldMkLst>
      </pc:sldChg>
    </pc:docChg>
  </pc:docChgLst>
  <pc:docChgLst>
    <pc:chgData name="David Lemmons" userId="S::dlemmons@gmu.edu::0b755870-d7cd-4bc2-aa39-5aebf21b19cc" providerId="AD" clId="Web-{659245B7-5D0D-7C15-BA06-A944C16E5F00}"/>
    <pc:docChg chg="modSld">
      <pc:chgData name="David Lemmons" userId="S::dlemmons@gmu.edu::0b755870-d7cd-4bc2-aa39-5aebf21b19cc" providerId="AD" clId="Web-{659245B7-5D0D-7C15-BA06-A944C16E5F00}" dt="2022-04-05T15:27:10.033" v="9" actId="20577"/>
      <pc:docMkLst>
        <pc:docMk/>
      </pc:docMkLst>
      <pc:sldChg chg="addSp delSp modSp">
        <pc:chgData name="David Lemmons" userId="S::dlemmons@gmu.edu::0b755870-d7cd-4bc2-aa39-5aebf21b19cc" providerId="AD" clId="Web-{659245B7-5D0D-7C15-BA06-A944C16E5F00}" dt="2022-04-05T15:27:10.033" v="9" actId="20577"/>
        <pc:sldMkLst>
          <pc:docMk/>
          <pc:sldMk cId="0" sldId="258"/>
        </pc:sldMkLst>
        <pc:spChg chg="mod">
          <ac:chgData name="David Lemmons" userId="S::dlemmons@gmu.edu::0b755870-d7cd-4bc2-aa39-5aebf21b19cc" providerId="AD" clId="Web-{659245B7-5D0D-7C15-BA06-A944C16E5F00}" dt="2022-04-05T15:27:10.033" v="9" actId="20577"/>
          <ac:spMkLst>
            <pc:docMk/>
            <pc:sldMk cId="0" sldId="258"/>
            <ac:spMk id="198" creationId="{00000000-0000-0000-0000-000000000000}"/>
          </ac:spMkLst>
        </pc:spChg>
        <pc:spChg chg="mod">
          <ac:chgData name="David Lemmons" userId="S::dlemmons@gmu.edu::0b755870-d7cd-4bc2-aa39-5aebf21b19cc" providerId="AD" clId="Web-{659245B7-5D0D-7C15-BA06-A944C16E5F00}" dt="2022-04-05T15:27:06.470" v="5" actId="1076"/>
          <ac:spMkLst>
            <pc:docMk/>
            <pc:sldMk cId="0" sldId="258"/>
            <ac:spMk id="207" creationId="{00000000-0000-0000-0000-000000000000}"/>
          </ac:spMkLst>
        </pc:spChg>
        <pc:grpChg chg="add del">
          <ac:chgData name="David Lemmons" userId="S::dlemmons@gmu.edu::0b755870-d7cd-4bc2-aa39-5aebf21b19cc" providerId="AD" clId="Web-{659245B7-5D0D-7C15-BA06-A944C16E5F00}" dt="2022-04-05T15:26:43.813" v="1"/>
          <ac:grpSpMkLst>
            <pc:docMk/>
            <pc:sldMk cId="0" sldId="258"/>
            <ac:grpSpMk id="201" creationId="{00000000-0000-0000-0000-000000000000}"/>
          </ac:grpSpMkLst>
        </pc:grpChg>
        <pc:picChg chg="add del mod">
          <ac:chgData name="David Lemmons" userId="S::dlemmons@gmu.edu::0b755870-d7cd-4bc2-aa39-5aebf21b19cc" providerId="AD" clId="Web-{659245B7-5D0D-7C15-BA06-A944C16E5F00}" dt="2022-04-05T15:27:00.658" v="4"/>
          <ac:picMkLst>
            <pc:docMk/>
            <pc:sldMk cId="0" sldId="258"/>
            <ac:picMk id="199" creationId="{00000000-0000-0000-0000-000000000000}"/>
          </ac:picMkLst>
        </pc:picChg>
      </pc:sldChg>
    </pc:docChg>
  </pc:docChgLst>
  <pc:docChgLst>
    <pc:chgData name="Janna L Mattson" userId="S::jmattso1@gmu.edu::61334348-c5f6-48db-9072-bb030f4b5c47" providerId="AD" clId="Web-{64D4FB06-0FC0-BA32-64CC-290FF3A38EA2}"/>
    <pc:docChg chg="mod">
      <pc:chgData name="Janna L Mattson" userId="S::jmattso1@gmu.edu::61334348-c5f6-48db-9072-bb030f4b5c47" providerId="AD" clId="Web-{64D4FB06-0FC0-BA32-64CC-290FF3A38EA2}" dt="2022-03-29T19:44:44.050" v="1"/>
      <pc:docMkLst>
        <pc:docMk/>
      </pc:docMkLst>
      <pc:sldChg chg="addCm">
        <pc:chgData name="Janna L Mattson" userId="S::jmattso1@gmu.edu::61334348-c5f6-48db-9072-bb030f4b5c47" providerId="AD" clId="Web-{64D4FB06-0FC0-BA32-64CC-290FF3A38EA2}" dt="2022-03-29T19:44:44.050" v="1"/>
        <pc:sldMkLst>
          <pc:docMk/>
          <pc:sldMk cId="0" sldId="258"/>
        </pc:sldMkLst>
      </pc:sldChg>
    </pc:docChg>
  </pc:docChgLst>
</pc:chgInfo>
</file>

<file path=ppt/comments/modernComment_102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72DADC9-168F-4C28-9982-5DB03761B72E}" authorId="{8249D9C0-C32F-301B-C584-A9749347E0F7}" status="resolved" created="2022-03-29T19:44:44.050" complete="100000">
    <pc:sldMkLst xmlns:pc="http://schemas.microsoft.com/office/powerpoint/2013/main/command">
      <pc:docMk/>
      <pc:sldMk cId="0" sldId="258"/>
    </pc:sldMkLst>
    <p188:txBody>
      <a:bodyPr/>
      <a:lstStyle/>
      <a:p>
        <a:r>
          <a:rPr lang="en-US"/>
          <a:t>Could be useful to put your email address on the first slide. 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1887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7309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4875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5809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"/>
          <p:cNvSpPr/>
          <p:nvPr/>
        </p:nvSpPr>
        <p:spPr>
          <a:xfrm rot="-884877">
            <a:off x="7997294" y="3564834"/>
            <a:ext cx="912816" cy="928284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5"/>
          <p:cNvSpPr/>
          <p:nvPr/>
        </p:nvSpPr>
        <p:spPr>
          <a:xfrm>
            <a:off x="642525" y="331773"/>
            <a:ext cx="6943343" cy="927756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5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5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6426300" cy="284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✗"/>
              <a:defRPr/>
            </a:lvl1pPr>
            <a:lvl2pPr marL="914400" lvl="1" indent="-368300" rtl="0">
              <a:spcBef>
                <a:spcPts val="1000"/>
              </a:spcBef>
              <a:spcAft>
                <a:spcPts val="0"/>
              </a:spcAft>
              <a:buSzPts val="2200"/>
              <a:buChar char="✗"/>
              <a:defRPr/>
            </a:lvl2pPr>
            <a:lvl3pPr marL="1371600" lvl="2" indent="-368300" rtl="0">
              <a:spcBef>
                <a:spcPts val="100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 rtl="0">
              <a:spcBef>
                <a:spcPts val="100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 rtl="0">
              <a:spcBef>
                <a:spcPts val="100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rtl="0">
              <a:spcBef>
                <a:spcPts val="100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rtl="0">
              <a:spcBef>
                <a:spcPts val="100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rtl="0">
              <a:spcBef>
                <a:spcPts val="100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rtl="0">
              <a:spcBef>
                <a:spcPts val="1000"/>
              </a:spcBef>
              <a:spcAft>
                <a:spcPts val="100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5"/>
          <p:cNvSpPr/>
          <p:nvPr/>
        </p:nvSpPr>
        <p:spPr>
          <a:xfrm>
            <a:off x="3215361" y="371192"/>
            <a:ext cx="1377041" cy="66908"/>
          </a:xfrm>
          <a:custGeom>
            <a:avLst/>
            <a:gdLst/>
            <a:ahLst/>
            <a:cxnLst/>
            <a:rect l="l" t="t" r="r" b="b"/>
            <a:pathLst>
              <a:path w="652626" h="31710" extrusionOk="0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5"/>
          <p:cNvSpPr/>
          <p:nvPr/>
        </p:nvSpPr>
        <p:spPr>
          <a:xfrm>
            <a:off x="4695254" y="404559"/>
            <a:ext cx="263959" cy="31226"/>
          </a:xfrm>
          <a:custGeom>
            <a:avLst/>
            <a:gdLst/>
            <a:ahLst/>
            <a:cxnLst/>
            <a:rect l="l" t="t" r="r" b="b"/>
            <a:pathLst>
              <a:path w="125099" h="14799" extrusionOk="0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5"/>
          <p:cNvSpPr/>
          <p:nvPr/>
        </p:nvSpPr>
        <p:spPr>
          <a:xfrm>
            <a:off x="8371587" y="39737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5"/>
          <p:cNvSpPr/>
          <p:nvPr/>
        </p:nvSpPr>
        <p:spPr>
          <a:xfrm>
            <a:off x="244743" y="4094361"/>
            <a:ext cx="746254" cy="77571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5"/>
          <p:cNvSpPr/>
          <p:nvPr/>
        </p:nvSpPr>
        <p:spPr>
          <a:xfrm>
            <a:off x="8578274" y="2957429"/>
            <a:ext cx="200902" cy="172792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5"/>
          <p:cNvSpPr/>
          <p:nvPr/>
        </p:nvSpPr>
        <p:spPr>
          <a:xfrm>
            <a:off x="4853896" y="4607301"/>
            <a:ext cx="851649" cy="155161"/>
          </a:xfrm>
          <a:custGeom>
            <a:avLst/>
            <a:gdLst/>
            <a:ahLst/>
            <a:cxnLst/>
            <a:rect l="l" t="t" r="r" b="b"/>
            <a:pathLst>
              <a:path w="403625" h="73536" extrusionOk="0">
                <a:moveTo>
                  <a:pt x="402034" y="57995"/>
                </a:moveTo>
                <a:cubicBezTo>
                  <a:pt x="349920" y="-4643"/>
                  <a:pt x="347223" y="-12273"/>
                  <a:pt x="293815" y="54948"/>
                </a:cubicBezTo>
                <a:cubicBezTo>
                  <a:pt x="244682" y="-17404"/>
                  <a:pt x="251829" y="2986"/>
                  <a:pt x="191361" y="49225"/>
                </a:cubicBezTo>
                <a:cubicBezTo>
                  <a:pt x="145320" y="-15189"/>
                  <a:pt x="150911" y="-15343"/>
                  <a:pt x="96669" y="42648"/>
                </a:cubicBezTo>
                <a:cubicBezTo>
                  <a:pt x="86321" y="25893"/>
                  <a:pt x="71785" y="12113"/>
                  <a:pt x="54508" y="2657"/>
                </a:cubicBezTo>
                <a:cubicBezTo>
                  <a:pt x="43897" y="-1442"/>
                  <a:pt x="13290" y="41442"/>
                  <a:pt x="2152" y="49554"/>
                </a:cubicBezTo>
                <a:cubicBezTo>
                  <a:pt x="-4644" y="56548"/>
                  <a:pt x="6230" y="65932"/>
                  <a:pt x="12983" y="58982"/>
                </a:cubicBezTo>
                <a:lnTo>
                  <a:pt x="52009" y="18838"/>
                </a:lnTo>
                <a:cubicBezTo>
                  <a:pt x="82462" y="34426"/>
                  <a:pt x="86825" y="72531"/>
                  <a:pt x="100243" y="59552"/>
                </a:cubicBezTo>
                <a:lnTo>
                  <a:pt x="120852" y="38307"/>
                </a:lnTo>
                <a:cubicBezTo>
                  <a:pt x="130455" y="27871"/>
                  <a:pt x="145298" y="3447"/>
                  <a:pt x="155800" y="26621"/>
                </a:cubicBezTo>
                <a:cubicBezTo>
                  <a:pt x="197105" y="84085"/>
                  <a:pt x="181473" y="72663"/>
                  <a:pt x="233785" y="33330"/>
                </a:cubicBezTo>
                <a:cubicBezTo>
                  <a:pt x="249659" y="14036"/>
                  <a:pt x="257223" y="29405"/>
                  <a:pt x="267264" y="44731"/>
                </a:cubicBezTo>
                <a:lnTo>
                  <a:pt x="286843" y="71040"/>
                </a:lnTo>
                <a:cubicBezTo>
                  <a:pt x="300195" y="86058"/>
                  <a:pt x="326855" y="28594"/>
                  <a:pt x="341106" y="23990"/>
                </a:cubicBezTo>
                <a:cubicBezTo>
                  <a:pt x="357462" y="17522"/>
                  <a:pt x="377238" y="56614"/>
                  <a:pt x="389493" y="66611"/>
                </a:cubicBezTo>
                <a:cubicBezTo>
                  <a:pt x="395632" y="73671"/>
                  <a:pt x="408020" y="64945"/>
                  <a:pt x="402034" y="579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5"/>
          <p:cNvSpPr/>
          <p:nvPr/>
        </p:nvSpPr>
        <p:spPr>
          <a:xfrm>
            <a:off x="8526304" y="34727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Light" type="blank">
  <p:cSld name="BLANK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1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4" name="Google Shape;144;p11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1"/>
          <p:cNvSpPr/>
          <p:nvPr/>
        </p:nvSpPr>
        <p:spPr>
          <a:xfrm rot="-5673298">
            <a:off x="2374092" y="4308014"/>
            <a:ext cx="113285" cy="953670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1"/>
          <p:cNvSpPr/>
          <p:nvPr/>
        </p:nvSpPr>
        <p:spPr>
          <a:xfrm rot="-5673298">
            <a:off x="2213926" y="4684679"/>
            <a:ext cx="80405" cy="398880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1"/>
          <p:cNvSpPr/>
          <p:nvPr/>
        </p:nvSpPr>
        <p:spPr>
          <a:xfrm>
            <a:off x="5590150" y="299125"/>
            <a:ext cx="540251" cy="264299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1"/>
          <p:cNvSpPr/>
          <p:nvPr/>
        </p:nvSpPr>
        <p:spPr>
          <a:xfrm>
            <a:off x="8371587" y="39737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1"/>
          <p:cNvSpPr/>
          <p:nvPr/>
        </p:nvSpPr>
        <p:spPr>
          <a:xfrm>
            <a:off x="8526304" y="34727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1"/>
          <p:cNvSpPr/>
          <p:nvPr/>
        </p:nvSpPr>
        <p:spPr>
          <a:xfrm>
            <a:off x="331162" y="1999469"/>
            <a:ext cx="211591" cy="267962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1"/>
          <p:cNvSpPr/>
          <p:nvPr/>
        </p:nvSpPr>
        <p:spPr>
          <a:xfrm>
            <a:off x="8564788" y="3584529"/>
            <a:ext cx="200902" cy="172792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1"/>
          <p:cNvSpPr/>
          <p:nvPr/>
        </p:nvSpPr>
        <p:spPr>
          <a:xfrm rot="5069525">
            <a:off x="7853134" y="3741816"/>
            <a:ext cx="814157" cy="1022353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1"/>
          <p:cNvSpPr/>
          <p:nvPr/>
        </p:nvSpPr>
        <p:spPr>
          <a:xfrm rot="5400000">
            <a:off x="305418" y="304611"/>
            <a:ext cx="746254" cy="77571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USTOM_4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4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6426300" cy="28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unito"/>
              <a:buChar char="✗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unito"/>
              <a:buChar char="✗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●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○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●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○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68300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7" r:id="rId2"/>
    <p:sldLayoutId id="2147483660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2_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7"/>
          <p:cNvSpPr txBox="1">
            <a:spLocks noGrp="1"/>
          </p:cNvSpPr>
          <p:nvPr>
            <p:ph type="subTitle" idx="4294967295"/>
          </p:nvPr>
        </p:nvSpPr>
        <p:spPr>
          <a:xfrm>
            <a:off x="1359850" y="3229375"/>
            <a:ext cx="6424200" cy="68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000" dirty="0"/>
              <a:t>I’m </a:t>
            </a:r>
            <a:r>
              <a:rPr lang="en" sz="2000" dirty="0">
                <a:highlight>
                  <a:schemeClr val="accent1"/>
                </a:highlight>
              </a:rPr>
              <a:t>David Lemmons (he/they)</a:t>
            </a:r>
            <a:r>
              <a:rPr lang="en" sz="2000" dirty="0"/>
              <a:t>, the Instruction Coordinator for GMU Libraries.</a:t>
            </a:r>
          </a:p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000" dirty="0"/>
              <a:t>I’m also the English Composition Librarian!</a:t>
            </a:r>
            <a:endParaRPr sz="2000" dirty="0"/>
          </a:p>
        </p:txBody>
      </p:sp>
      <p:pic>
        <p:nvPicPr>
          <p:cNvPr id="199" name="Google Shape;199;p17"/>
          <p:cNvPicPr preferRelativeResize="0"/>
          <p:nvPr/>
        </p:nvPicPr>
        <p:blipFill>
          <a:blip r:embed="rId4"/>
          <a:srcRect t="5027" b="5027"/>
          <a:stretch/>
        </p:blipFill>
        <p:spPr>
          <a:xfrm>
            <a:off x="3173700" y="306925"/>
            <a:ext cx="2796600" cy="2796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00" name="Google Shape;200;p17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01" name="Google Shape;201;p17"/>
          <p:cNvGrpSpPr/>
          <p:nvPr/>
        </p:nvGrpSpPr>
        <p:grpSpPr>
          <a:xfrm>
            <a:off x="3317258" y="473609"/>
            <a:ext cx="2509394" cy="2463112"/>
            <a:chOff x="576654" y="555403"/>
            <a:chExt cx="3865959" cy="3794658"/>
          </a:xfrm>
        </p:grpSpPr>
        <p:sp>
          <p:nvSpPr>
            <p:cNvPr id="202" name="Google Shape;202;p17"/>
            <p:cNvSpPr/>
            <p:nvPr/>
          </p:nvSpPr>
          <p:spPr>
            <a:xfrm>
              <a:off x="619289" y="555403"/>
              <a:ext cx="3823324" cy="3794658"/>
            </a:xfrm>
            <a:custGeom>
              <a:avLst/>
              <a:gdLst/>
              <a:ahLst/>
              <a:cxnLst/>
              <a:rect l="l" t="t" r="r" b="b"/>
              <a:pathLst>
                <a:path w="1812002" h="1798416" extrusionOk="0">
                  <a:moveTo>
                    <a:pt x="1803580" y="754533"/>
                  </a:moveTo>
                  <a:cubicBezTo>
                    <a:pt x="1755126" y="365965"/>
                    <a:pt x="1420404" y="43389"/>
                    <a:pt x="1031243" y="5415"/>
                  </a:cubicBezTo>
                  <a:cubicBezTo>
                    <a:pt x="982060" y="-66"/>
                    <a:pt x="932504" y="-1381"/>
                    <a:pt x="883099" y="1447"/>
                  </a:cubicBezTo>
                  <a:cubicBezTo>
                    <a:pt x="873803" y="1973"/>
                    <a:pt x="873957" y="16794"/>
                    <a:pt x="883691" y="16246"/>
                  </a:cubicBezTo>
                  <a:cubicBezTo>
                    <a:pt x="1757494" y="-18263"/>
                    <a:pt x="2121442" y="1058868"/>
                    <a:pt x="1445508" y="1590605"/>
                  </a:cubicBezTo>
                  <a:cubicBezTo>
                    <a:pt x="1154174" y="1812547"/>
                    <a:pt x="730088" y="1849314"/>
                    <a:pt x="411765" y="1663262"/>
                  </a:cubicBezTo>
                  <a:cubicBezTo>
                    <a:pt x="67769" y="1470874"/>
                    <a:pt x="-50821" y="1022824"/>
                    <a:pt x="50843" y="658548"/>
                  </a:cubicBezTo>
                  <a:cubicBezTo>
                    <a:pt x="145996" y="257328"/>
                    <a:pt x="571617" y="-46393"/>
                    <a:pt x="981233" y="77876"/>
                  </a:cubicBezTo>
                  <a:cubicBezTo>
                    <a:pt x="990003" y="80529"/>
                    <a:pt x="993533" y="65949"/>
                    <a:pt x="984391" y="63186"/>
                  </a:cubicBezTo>
                  <a:cubicBezTo>
                    <a:pt x="621232" y="-46436"/>
                    <a:pt x="223477" y="180680"/>
                    <a:pt x="83292" y="523010"/>
                  </a:cubicBezTo>
                  <a:cubicBezTo>
                    <a:pt x="-163184" y="1097697"/>
                    <a:pt x="154152" y="1768368"/>
                    <a:pt x="813533" y="1796542"/>
                  </a:cubicBezTo>
                  <a:cubicBezTo>
                    <a:pt x="1393503" y="1832827"/>
                    <a:pt x="1882662" y="1337310"/>
                    <a:pt x="1803580" y="7545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17"/>
            <p:cNvSpPr/>
            <p:nvPr/>
          </p:nvSpPr>
          <p:spPr>
            <a:xfrm>
              <a:off x="576654" y="3067330"/>
              <a:ext cx="620488" cy="986037"/>
            </a:xfrm>
            <a:custGeom>
              <a:avLst/>
              <a:gdLst/>
              <a:ahLst/>
              <a:cxnLst/>
              <a:rect l="l" t="t" r="r" b="b"/>
              <a:pathLst>
                <a:path w="294070" h="467316" extrusionOk="0">
                  <a:moveTo>
                    <a:pt x="291610" y="454155"/>
                  </a:moveTo>
                  <a:cubicBezTo>
                    <a:pt x="153814" y="339512"/>
                    <a:pt x="54825" y="179550"/>
                    <a:pt x="14308" y="4834"/>
                  </a:cubicBezTo>
                  <a:cubicBezTo>
                    <a:pt x="12116" y="-4528"/>
                    <a:pt x="-1872" y="1084"/>
                    <a:pt x="211" y="10007"/>
                  </a:cubicBezTo>
                  <a:cubicBezTo>
                    <a:pt x="42374" y="188276"/>
                    <a:pt x="141091" y="348128"/>
                    <a:pt x="281612" y="465666"/>
                  </a:cubicBezTo>
                  <a:cubicBezTo>
                    <a:pt x="288760" y="471585"/>
                    <a:pt x="298757" y="460141"/>
                    <a:pt x="291610" y="4541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17"/>
            <p:cNvSpPr/>
            <p:nvPr/>
          </p:nvSpPr>
          <p:spPr>
            <a:xfrm>
              <a:off x="625052" y="3542878"/>
              <a:ext cx="246686" cy="335935"/>
            </a:xfrm>
            <a:custGeom>
              <a:avLst/>
              <a:gdLst/>
              <a:ahLst/>
              <a:cxnLst/>
              <a:rect l="l" t="t" r="r" b="b"/>
              <a:pathLst>
                <a:path w="116913" h="159211" extrusionOk="0">
                  <a:moveTo>
                    <a:pt x="114759" y="145770"/>
                  </a:moveTo>
                  <a:cubicBezTo>
                    <a:pt x="73155" y="104376"/>
                    <a:pt x="38848" y="56252"/>
                    <a:pt x="13292" y="3435"/>
                  </a:cubicBezTo>
                  <a:cubicBezTo>
                    <a:pt x="9193" y="-5027"/>
                    <a:pt x="-3195" y="3808"/>
                    <a:pt x="774" y="12030"/>
                  </a:cubicBezTo>
                  <a:cubicBezTo>
                    <a:pt x="27012" y="65964"/>
                    <a:pt x="62178" y="115053"/>
                    <a:pt x="104784" y="157258"/>
                  </a:cubicBezTo>
                  <a:cubicBezTo>
                    <a:pt x="111361" y="163814"/>
                    <a:pt x="121337" y="152303"/>
                    <a:pt x="114759" y="14577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17"/>
            <p:cNvSpPr/>
            <p:nvPr/>
          </p:nvSpPr>
          <p:spPr>
            <a:xfrm>
              <a:off x="3508732" y="703042"/>
              <a:ext cx="736985" cy="678722"/>
            </a:xfrm>
            <a:custGeom>
              <a:avLst/>
              <a:gdLst/>
              <a:ahLst/>
              <a:cxnLst/>
              <a:rect l="l" t="t" r="r" b="b"/>
              <a:pathLst>
                <a:path w="349282" h="321669" extrusionOk="0">
                  <a:moveTo>
                    <a:pt x="348469" y="309928"/>
                  </a:moveTo>
                  <a:cubicBezTo>
                    <a:pt x="278003" y="170664"/>
                    <a:pt x="156037" y="58585"/>
                    <a:pt x="11050" y="551"/>
                  </a:cubicBezTo>
                  <a:cubicBezTo>
                    <a:pt x="2543" y="-2847"/>
                    <a:pt x="-4823" y="10439"/>
                    <a:pt x="3968" y="13969"/>
                  </a:cubicBezTo>
                  <a:cubicBezTo>
                    <a:pt x="146478" y="70973"/>
                    <a:pt x="266844" y="180859"/>
                    <a:pt x="335709" y="318194"/>
                  </a:cubicBezTo>
                  <a:cubicBezTo>
                    <a:pt x="339918" y="326613"/>
                    <a:pt x="352591" y="318107"/>
                    <a:pt x="348469" y="3099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7"/>
            <p:cNvSpPr/>
            <p:nvPr/>
          </p:nvSpPr>
          <p:spPr>
            <a:xfrm>
              <a:off x="4237875" y="1405342"/>
              <a:ext cx="51220" cy="74504"/>
            </a:xfrm>
            <a:custGeom>
              <a:avLst/>
              <a:gdLst/>
              <a:ahLst/>
              <a:cxnLst/>
              <a:rect l="l" t="t" r="r" b="b"/>
              <a:pathLst>
                <a:path w="24275" h="35310" extrusionOk="0">
                  <a:moveTo>
                    <a:pt x="23295" y="23713"/>
                  </a:moveTo>
                  <a:lnTo>
                    <a:pt x="13692" y="3323"/>
                  </a:lnTo>
                  <a:cubicBezTo>
                    <a:pt x="8452" y="-4658"/>
                    <a:pt x="-3475" y="3191"/>
                    <a:pt x="975" y="11588"/>
                  </a:cubicBezTo>
                  <a:cubicBezTo>
                    <a:pt x="4176" y="18384"/>
                    <a:pt x="7371" y="25181"/>
                    <a:pt x="10556" y="31978"/>
                  </a:cubicBezTo>
                  <a:cubicBezTo>
                    <a:pt x="15906" y="39980"/>
                    <a:pt x="27745" y="32109"/>
                    <a:pt x="23295" y="237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7" name="Google Shape;207;p17"/>
          <p:cNvSpPr txBox="1">
            <a:spLocks noGrp="1"/>
          </p:cNvSpPr>
          <p:nvPr>
            <p:ph type="ctrTitle" idx="4294967295"/>
          </p:nvPr>
        </p:nvSpPr>
        <p:spPr>
          <a:xfrm>
            <a:off x="1366654" y="2342006"/>
            <a:ext cx="6424200" cy="75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1"/>
                </a:solidFill>
              </a:rPr>
              <a:t>Hello!</a:t>
            </a:r>
            <a:endParaRPr sz="6000">
              <a:solidFill>
                <a:schemeClr val="accent1"/>
              </a:solidFill>
            </a:endParaRPr>
          </a:p>
        </p:txBody>
      </p:sp>
    </p:spTree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0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Are We Doing Today?</a:t>
            </a:r>
            <a:endParaRPr dirty="0"/>
          </a:p>
        </p:txBody>
      </p:sp>
      <p:sp>
        <p:nvSpPr>
          <p:cNvPr id="226" name="Google Shape;226;p20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6426300" cy="284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68300" algn="l" rtl="0">
              <a:lnSpc>
                <a:spcPct val="150000"/>
              </a:lnSpc>
              <a:spcAft>
                <a:spcPts val="0"/>
              </a:spcAft>
              <a:buSzPts val="2200"/>
              <a:buChar char="✗"/>
            </a:pPr>
            <a:r>
              <a:rPr lang="en-US" sz="2000" dirty="0"/>
              <a:t>Talking about research and the library!</a:t>
            </a:r>
          </a:p>
          <a:p>
            <a:pPr marL="457200" lvl="0" indent="-368300" algn="l" rtl="0">
              <a:lnSpc>
                <a:spcPct val="150000"/>
              </a:lnSpc>
              <a:spcAft>
                <a:spcPts val="0"/>
              </a:spcAft>
              <a:buSzPts val="2200"/>
              <a:buChar char="✗"/>
            </a:pPr>
            <a:r>
              <a:rPr lang="en-US" sz="2000" dirty="0"/>
              <a:t>Strong partnership between University Libraries and English Comp</a:t>
            </a:r>
          </a:p>
          <a:p>
            <a:pPr marL="457200" lvl="0" indent="-368300" algn="l" rtl="0">
              <a:lnSpc>
                <a:spcPct val="150000"/>
              </a:lnSpc>
              <a:spcAft>
                <a:spcPts val="0"/>
              </a:spcAft>
              <a:buSzPts val="2200"/>
              <a:buChar char="✗"/>
            </a:pPr>
            <a:r>
              <a:rPr lang="en-US" sz="2000" dirty="0"/>
              <a:t>What library folks can do for you as a teacher</a:t>
            </a:r>
          </a:p>
          <a:p>
            <a:pPr marL="457200" lvl="0" indent="-368300" algn="l" rtl="0">
              <a:lnSpc>
                <a:spcPct val="150000"/>
              </a:lnSpc>
              <a:spcAft>
                <a:spcPts val="0"/>
              </a:spcAft>
              <a:buSzPts val="2200"/>
              <a:buChar char="✗"/>
            </a:pPr>
            <a:r>
              <a:rPr lang="en-US" sz="2000" i="1" dirty="0"/>
              <a:t>And </a:t>
            </a:r>
            <a:r>
              <a:rPr lang="en-US" sz="2000" dirty="0"/>
              <a:t>as a student</a:t>
            </a:r>
            <a:endParaRPr lang="en-US" sz="2000" i="1" dirty="0"/>
          </a:p>
        </p:txBody>
      </p:sp>
      <p:sp>
        <p:nvSpPr>
          <p:cNvPr id="227" name="Google Shape;227;p20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8" name="Google Shape;228;p20"/>
          <p:cNvSpPr/>
          <p:nvPr/>
        </p:nvSpPr>
        <p:spPr>
          <a:xfrm>
            <a:off x="7648493" y="3814898"/>
            <a:ext cx="937597" cy="835429"/>
          </a:xfrm>
          <a:custGeom>
            <a:avLst/>
            <a:gdLst/>
            <a:ahLst/>
            <a:cxnLst/>
            <a:rect l="l" t="t" r="r" b="b"/>
            <a:pathLst>
              <a:path w="444359" h="395938" extrusionOk="0">
                <a:moveTo>
                  <a:pt x="135136" y="205311"/>
                </a:moveTo>
                <a:lnTo>
                  <a:pt x="101482" y="200356"/>
                </a:lnTo>
                <a:cubicBezTo>
                  <a:pt x="92405" y="199041"/>
                  <a:pt x="88788" y="213642"/>
                  <a:pt x="98347" y="215046"/>
                </a:cubicBezTo>
                <a:lnTo>
                  <a:pt x="132067" y="220001"/>
                </a:lnTo>
                <a:cubicBezTo>
                  <a:pt x="141056" y="221316"/>
                  <a:pt x="144673" y="206714"/>
                  <a:pt x="135136" y="205311"/>
                </a:cubicBezTo>
                <a:close/>
                <a:moveTo>
                  <a:pt x="293388" y="291650"/>
                </a:moveTo>
                <a:cubicBezTo>
                  <a:pt x="292554" y="295482"/>
                  <a:pt x="294966" y="299271"/>
                  <a:pt x="298803" y="300115"/>
                </a:cubicBezTo>
                <a:cubicBezTo>
                  <a:pt x="298869" y="300130"/>
                  <a:pt x="298935" y="300144"/>
                  <a:pt x="299001" y="300157"/>
                </a:cubicBezTo>
                <a:cubicBezTo>
                  <a:pt x="299373" y="300157"/>
                  <a:pt x="300711" y="300157"/>
                  <a:pt x="300930" y="300551"/>
                </a:cubicBezTo>
                <a:cubicBezTo>
                  <a:pt x="299921" y="300222"/>
                  <a:pt x="299790" y="300201"/>
                  <a:pt x="300535" y="300551"/>
                </a:cubicBezTo>
                <a:cubicBezTo>
                  <a:pt x="301280" y="300902"/>
                  <a:pt x="301456" y="300924"/>
                  <a:pt x="302267" y="301297"/>
                </a:cubicBezTo>
                <a:lnTo>
                  <a:pt x="302377" y="301297"/>
                </a:lnTo>
                <a:cubicBezTo>
                  <a:pt x="309919" y="308335"/>
                  <a:pt x="320267" y="297416"/>
                  <a:pt x="313142" y="290335"/>
                </a:cubicBezTo>
                <a:cubicBezTo>
                  <a:pt x="307573" y="285621"/>
                  <a:pt x="295756" y="281894"/>
                  <a:pt x="293388" y="291650"/>
                </a:cubicBezTo>
                <a:close/>
                <a:moveTo>
                  <a:pt x="285999" y="274110"/>
                </a:moveTo>
                <a:cubicBezTo>
                  <a:pt x="269973" y="263589"/>
                  <a:pt x="253310" y="254069"/>
                  <a:pt x="236099" y="245608"/>
                </a:cubicBezTo>
                <a:cubicBezTo>
                  <a:pt x="227833" y="241530"/>
                  <a:pt x="220752" y="255014"/>
                  <a:pt x="229346" y="259180"/>
                </a:cubicBezTo>
                <a:cubicBezTo>
                  <a:pt x="245439" y="267053"/>
                  <a:pt x="261027" y="275919"/>
                  <a:pt x="276002" y="285730"/>
                </a:cubicBezTo>
                <a:cubicBezTo>
                  <a:pt x="283697" y="290576"/>
                  <a:pt x="293738" y="279109"/>
                  <a:pt x="285999" y="274023"/>
                </a:cubicBezTo>
                <a:close/>
                <a:moveTo>
                  <a:pt x="433354" y="1544"/>
                </a:moveTo>
                <a:cubicBezTo>
                  <a:pt x="431162" y="3057"/>
                  <a:pt x="428970" y="4482"/>
                  <a:pt x="426908" y="5929"/>
                </a:cubicBezTo>
                <a:cubicBezTo>
                  <a:pt x="425220" y="5833"/>
                  <a:pt x="423554" y="6381"/>
                  <a:pt x="422239" y="7464"/>
                </a:cubicBezTo>
                <a:cubicBezTo>
                  <a:pt x="417854" y="10840"/>
                  <a:pt x="413469" y="14261"/>
                  <a:pt x="408952" y="17659"/>
                </a:cubicBezTo>
                <a:cubicBezTo>
                  <a:pt x="315904" y="75803"/>
                  <a:pt x="209197" y="106563"/>
                  <a:pt x="111195" y="154928"/>
                </a:cubicBezTo>
                <a:cubicBezTo>
                  <a:pt x="93853" y="163501"/>
                  <a:pt x="76773" y="172622"/>
                  <a:pt x="60089" y="182400"/>
                </a:cubicBezTo>
                <a:cubicBezTo>
                  <a:pt x="42549" y="192748"/>
                  <a:pt x="25141" y="203184"/>
                  <a:pt x="5146" y="208249"/>
                </a:cubicBezTo>
                <a:cubicBezTo>
                  <a:pt x="-1804" y="210003"/>
                  <a:pt x="-1147" y="218532"/>
                  <a:pt x="3743" y="221404"/>
                </a:cubicBezTo>
                <a:cubicBezTo>
                  <a:pt x="4707" y="222430"/>
                  <a:pt x="5979" y="223140"/>
                  <a:pt x="7360" y="223443"/>
                </a:cubicBezTo>
                <a:cubicBezTo>
                  <a:pt x="52371" y="234230"/>
                  <a:pt x="97777" y="242999"/>
                  <a:pt x="143621" y="249752"/>
                </a:cubicBezTo>
                <a:lnTo>
                  <a:pt x="143117" y="384961"/>
                </a:lnTo>
                <a:cubicBezTo>
                  <a:pt x="142854" y="387829"/>
                  <a:pt x="144717" y="390464"/>
                  <a:pt x="147502" y="391166"/>
                </a:cubicBezTo>
                <a:cubicBezTo>
                  <a:pt x="148620" y="393251"/>
                  <a:pt x="150615" y="394717"/>
                  <a:pt x="152939" y="395156"/>
                </a:cubicBezTo>
                <a:cubicBezTo>
                  <a:pt x="155855" y="396721"/>
                  <a:pt x="159473" y="395875"/>
                  <a:pt x="161402" y="393183"/>
                </a:cubicBezTo>
                <a:cubicBezTo>
                  <a:pt x="187777" y="361278"/>
                  <a:pt x="215797" y="330777"/>
                  <a:pt x="245351" y="301801"/>
                </a:cubicBezTo>
                <a:cubicBezTo>
                  <a:pt x="266464" y="313914"/>
                  <a:pt x="286394" y="328001"/>
                  <a:pt x="304854" y="343874"/>
                </a:cubicBezTo>
                <a:cubicBezTo>
                  <a:pt x="316496" y="353850"/>
                  <a:pt x="331712" y="356854"/>
                  <a:pt x="343266" y="366413"/>
                </a:cubicBezTo>
                <a:cubicBezTo>
                  <a:pt x="346533" y="371170"/>
                  <a:pt x="355500" y="370798"/>
                  <a:pt x="356553" y="363519"/>
                </a:cubicBezTo>
                <a:cubicBezTo>
                  <a:pt x="373083" y="243175"/>
                  <a:pt x="405510" y="125528"/>
                  <a:pt x="443593" y="10753"/>
                </a:cubicBezTo>
                <a:cubicBezTo>
                  <a:pt x="446618" y="4679"/>
                  <a:pt x="440173" y="-3323"/>
                  <a:pt x="433354" y="1457"/>
                </a:cubicBezTo>
                <a:close/>
                <a:moveTo>
                  <a:pt x="144959" y="232695"/>
                </a:moveTo>
                <a:cubicBezTo>
                  <a:pt x="144345" y="233234"/>
                  <a:pt x="143819" y="233863"/>
                  <a:pt x="143380" y="234558"/>
                </a:cubicBezTo>
                <a:cubicBezTo>
                  <a:pt x="106218" y="229033"/>
                  <a:pt x="69319" y="222164"/>
                  <a:pt x="32639" y="213949"/>
                </a:cubicBezTo>
                <a:cubicBezTo>
                  <a:pt x="52744" y="204895"/>
                  <a:pt x="71358" y="192134"/>
                  <a:pt x="90652" y="181720"/>
                </a:cubicBezTo>
                <a:cubicBezTo>
                  <a:pt x="170610" y="138682"/>
                  <a:pt x="257497" y="110816"/>
                  <a:pt x="339320" y="71856"/>
                </a:cubicBezTo>
                <a:cubicBezTo>
                  <a:pt x="273370" y="123978"/>
                  <a:pt x="208584" y="177592"/>
                  <a:pt x="144959" y="232695"/>
                </a:cubicBezTo>
                <a:close/>
                <a:moveTo>
                  <a:pt x="157938" y="358827"/>
                </a:moveTo>
                <a:lnTo>
                  <a:pt x="158376" y="242429"/>
                </a:lnTo>
                <a:cubicBezTo>
                  <a:pt x="158376" y="241688"/>
                  <a:pt x="158267" y="240949"/>
                  <a:pt x="158070" y="240237"/>
                </a:cubicBezTo>
                <a:cubicBezTo>
                  <a:pt x="232788" y="175691"/>
                  <a:pt x="309152" y="113147"/>
                  <a:pt x="387181" y="52607"/>
                </a:cubicBezTo>
                <a:lnTo>
                  <a:pt x="297159" y="137213"/>
                </a:lnTo>
                <a:cubicBezTo>
                  <a:pt x="259098" y="172972"/>
                  <a:pt x="217024" y="207372"/>
                  <a:pt x="189531" y="252405"/>
                </a:cubicBezTo>
                <a:cubicBezTo>
                  <a:pt x="188216" y="254240"/>
                  <a:pt x="188018" y="256658"/>
                  <a:pt x="189049" y="258675"/>
                </a:cubicBezTo>
                <a:cubicBezTo>
                  <a:pt x="189356" y="259691"/>
                  <a:pt x="189882" y="260620"/>
                  <a:pt x="190605" y="261394"/>
                </a:cubicBezTo>
                <a:cubicBezTo>
                  <a:pt x="181222" y="294369"/>
                  <a:pt x="170325" y="326817"/>
                  <a:pt x="157938" y="358739"/>
                </a:cubicBezTo>
                <a:close/>
                <a:moveTo>
                  <a:pt x="174535" y="355801"/>
                </a:moveTo>
                <a:cubicBezTo>
                  <a:pt x="184927" y="328323"/>
                  <a:pt x="194267" y="300479"/>
                  <a:pt x="202533" y="272269"/>
                </a:cubicBezTo>
                <a:cubicBezTo>
                  <a:pt x="212223" y="280124"/>
                  <a:pt x="222396" y="287379"/>
                  <a:pt x="232964" y="293996"/>
                </a:cubicBezTo>
                <a:cubicBezTo>
                  <a:pt x="212749" y="313844"/>
                  <a:pt x="193281" y="334418"/>
                  <a:pt x="174535" y="355713"/>
                </a:cubicBezTo>
                <a:close/>
                <a:moveTo>
                  <a:pt x="344143" y="348807"/>
                </a:moveTo>
                <a:cubicBezTo>
                  <a:pt x="334847" y="343743"/>
                  <a:pt x="324608" y="340432"/>
                  <a:pt x="316255" y="333460"/>
                </a:cubicBezTo>
                <a:cubicBezTo>
                  <a:pt x="304394" y="323193"/>
                  <a:pt x="291962" y="313631"/>
                  <a:pt x="278983" y="304827"/>
                </a:cubicBezTo>
                <a:cubicBezTo>
                  <a:pt x="253946" y="288581"/>
                  <a:pt x="227351" y="274637"/>
                  <a:pt x="205273" y="254400"/>
                </a:cubicBezTo>
                <a:cubicBezTo>
                  <a:pt x="232701" y="211538"/>
                  <a:pt x="274533" y="178125"/>
                  <a:pt x="311212" y="143637"/>
                </a:cubicBezTo>
                <a:cubicBezTo>
                  <a:pt x="346993" y="110020"/>
                  <a:pt x="382796" y="76401"/>
                  <a:pt x="418643" y="42784"/>
                </a:cubicBezTo>
                <a:cubicBezTo>
                  <a:pt x="385098" y="142442"/>
                  <a:pt x="360170" y="244797"/>
                  <a:pt x="344143" y="348720"/>
                </a:cubicBezTo>
                <a:close/>
                <a:moveTo>
                  <a:pt x="55923" y="163172"/>
                </a:moveTo>
                <a:cubicBezTo>
                  <a:pt x="76620" y="147430"/>
                  <a:pt x="101087" y="137608"/>
                  <a:pt x="124481" y="126668"/>
                </a:cubicBezTo>
                <a:lnTo>
                  <a:pt x="197797" y="92378"/>
                </a:lnTo>
                <a:cubicBezTo>
                  <a:pt x="206238" y="88431"/>
                  <a:pt x="202379" y="74268"/>
                  <a:pt x="193412" y="78434"/>
                </a:cubicBezTo>
                <a:lnTo>
                  <a:pt x="116237" y="114478"/>
                </a:lnTo>
                <a:cubicBezTo>
                  <a:pt x="92954" y="125440"/>
                  <a:pt x="68661" y="135306"/>
                  <a:pt x="48052" y="150960"/>
                </a:cubicBezTo>
                <a:cubicBezTo>
                  <a:pt x="40532" y="156704"/>
                  <a:pt x="48096" y="169114"/>
                  <a:pt x="55923" y="163084"/>
                </a:cubicBezTo>
                <a:close/>
                <a:moveTo>
                  <a:pt x="41760" y="133684"/>
                </a:moveTo>
                <a:cubicBezTo>
                  <a:pt x="60198" y="122794"/>
                  <a:pt x="79119" y="112805"/>
                  <a:pt x="98479" y="103713"/>
                </a:cubicBezTo>
                <a:cubicBezTo>
                  <a:pt x="106919" y="99766"/>
                  <a:pt x="103061" y="85603"/>
                  <a:pt x="94094" y="89791"/>
                </a:cubicBezTo>
                <a:cubicBezTo>
                  <a:pt x="73528" y="99409"/>
                  <a:pt x="53467" y="109990"/>
                  <a:pt x="33889" y="121537"/>
                </a:cubicBezTo>
                <a:cubicBezTo>
                  <a:pt x="25689" y="126339"/>
                  <a:pt x="33341" y="138573"/>
                  <a:pt x="41760" y="13359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9014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0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Learning Outcomes</a:t>
            </a:r>
            <a:endParaRPr dirty="0"/>
          </a:p>
        </p:txBody>
      </p:sp>
      <p:sp>
        <p:nvSpPr>
          <p:cNvPr id="226" name="Google Shape;226;p20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6426300" cy="284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88900" lvl="0" indent="0" algn="l" rtl="0">
              <a:lnSpc>
                <a:spcPct val="114000"/>
              </a:lnSpc>
              <a:spcAft>
                <a:spcPts val="0"/>
              </a:spcAft>
              <a:buSzPts val="2200"/>
              <a:buNone/>
            </a:pPr>
            <a:r>
              <a:rPr lang="en" sz="1600" dirty="0"/>
              <a:t>Students will:</a:t>
            </a:r>
          </a:p>
          <a:p>
            <a:pPr marL="457200" lvl="0" indent="-368300" algn="l" rtl="0">
              <a:lnSpc>
                <a:spcPct val="150000"/>
              </a:lnSpc>
              <a:spcAft>
                <a:spcPts val="0"/>
              </a:spcAft>
              <a:buSzPts val="2200"/>
              <a:buChar char="✗"/>
            </a:pPr>
            <a:r>
              <a:rPr lang="en-US" sz="1600" dirty="0"/>
              <a:t>Depict the research process for ENGH 101.</a:t>
            </a:r>
          </a:p>
          <a:p>
            <a:pPr marL="457200" lvl="0" indent="-368300" algn="l" rtl="0">
              <a:lnSpc>
                <a:spcPct val="150000"/>
              </a:lnSpc>
              <a:spcAft>
                <a:spcPts val="0"/>
              </a:spcAft>
              <a:buSzPts val="2200"/>
              <a:buChar char="✗"/>
            </a:pPr>
            <a:r>
              <a:rPr lang="en-US" sz="1600" dirty="0"/>
              <a:t>Define the role of a library instructor in an ENGH 101 context.</a:t>
            </a:r>
          </a:p>
          <a:p>
            <a:pPr marL="457200" lvl="0" indent="-368300" algn="l" rtl="0">
              <a:lnSpc>
                <a:spcPct val="150000"/>
              </a:lnSpc>
              <a:spcAft>
                <a:spcPts val="0"/>
              </a:spcAft>
              <a:buSzPts val="2200"/>
              <a:buChar char="✗"/>
            </a:pPr>
            <a:r>
              <a:rPr lang="en-US" sz="1600" dirty="0"/>
              <a:t>Identify areas where library instructors can help their students in the research process.</a:t>
            </a:r>
          </a:p>
          <a:p>
            <a:pPr marL="457200" lvl="0" indent="-368300" algn="l" rtl="0">
              <a:lnSpc>
                <a:spcPct val="150000"/>
              </a:lnSpc>
              <a:spcAft>
                <a:spcPts val="0"/>
              </a:spcAft>
              <a:buSzPts val="2200"/>
              <a:buChar char="✗"/>
            </a:pPr>
            <a:r>
              <a:rPr lang="en-US" sz="1600" dirty="0"/>
              <a:t>Discuss approaches to scaffolding library activities.</a:t>
            </a:r>
          </a:p>
          <a:p>
            <a:pPr marL="457200" lvl="0" indent="-368300" algn="l" rtl="0">
              <a:lnSpc>
                <a:spcPct val="150000"/>
              </a:lnSpc>
              <a:spcAft>
                <a:spcPts val="0"/>
              </a:spcAft>
              <a:buSzPts val="2200"/>
              <a:buChar char="✗"/>
            </a:pPr>
            <a:r>
              <a:rPr lang="en-US" sz="1600" dirty="0"/>
              <a:t>Reflect on and evaluate research questions for ENGH 615 and consider how to transfer this work to the first-year classroom.</a:t>
            </a:r>
            <a:endParaRPr sz="1600" dirty="0"/>
          </a:p>
        </p:txBody>
      </p:sp>
      <p:sp>
        <p:nvSpPr>
          <p:cNvPr id="227" name="Google Shape;227;p20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8" name="Google Shape;228;p20"/>
          <p:cNvSpPr/>
          <p:nvPr/>
        </p:nvSpPr>
        <p:spPr>
          <a:xfrm>
            <a:off x="7648493" y="3814898"/>
            <a:ext cx="937597" cy="835429"/>
          </a:xfrm>
          <a:custGeom>
            <a:avLst/>
            <a:gdLst/>
            <a:ahLst/>
            <a:cxnLst/>
            <a:rect l="l" t="t" r="r" b="b"/>
            <a:pathLst>
              <a:path w="444359" h="395938" extrusionOk="0">
                <a:moveTo>
                  <a:pt x="135136" y="205311"/>
                </a:moveTo>
                <a:lnTo>
                  <a:pt x="101482" y="200356"/>
                </a:lnTo>
                <a:cubicBezTo>
                  <a:pt x="92405" y="199041"/>
                  <a:pt x="88788" y="213642"/>
                  <a:pt x="98347" y="215046"/>
                </a:cubicBezTo>
                <a:lnTo>
                  <a:pt x="132067" y="220001"/>
                </a:lnTo>
                <a:cubicBezTo>
                  <a:pt x="141056" y="221316"/>
                  <a:pt x="144673" y="206714"/>
                  <a:pt x="135136" y="205311"/>
                </a:cubicBezTo>
                <a:close/>
                <a:moveTo>
                  <a:pt x="293388" y="291650"/>
                </a:moveTo>
                <a:cubicBezTo>
                  <a:pt x="292554" y="295482"/>
                  <a:pt x="294966" y="299271"/>
                  <a:pt x="298803" y="300115"/>
                </a:cubicBezTo>
                <a:cubicBezTo>
                  <a:pt x="298869" y="300130"/>
                  <a:pt x="298935" y="300144"/>
                  <a:pt x="299001" y="300157"/>
                </a:cubicBezTo>
                <a:cubicBezTo>
                  <a:pt x="299373" y="300157"/>
                  <a:pt x="300711" y="300157"/>
                  <a:pt x="300930" y="300551"/>
                </a:cubicBezTo>
                <a:cubicBezTo>
                  <a:pt x="299921" y="300222"/>
                  <a:pt x="299790" y="300201"/>
                  <a:pt x="300535" y="300551"/>
                </a:cubicBezTo>
                <a:cubicBezTo>
                  <a:pt x="301280" y="300902"/>
                  <a:pt x="301456" y="300924"/>
                  <a:pt x="302267" y="301297"/>
                </a:cubicBezTo>
                <a:lnTo>
                  <a:pt x="302377" y="301297"/>
                </a:lnTo>
                <a:cubicBezTo>
                  <a:pt x="309919" y="308335"/>
                  <a:pt x="320267" y="297416"/>
                  <a:pt x="313142" y="290335"/>
                </a:cubicBezTo>
                <a:cubicBezTo>
                  <a:pt x="307573" y="285621"/>
                  <a:pt x="295756" y="281894"/>
                  <a:pt x="293388" y="291650"/>
                </a:cubicBezTo>
                <a:close/>
                <a:moveTo>
                  <a:pt x="285999" y="274110"/>
                </a:moveTo>
                <a:cubicBezTo>
                  <a:pt x="269973" y="263589"/>
                  <a:pt x="253310" y="254069"/>
                  <a:pt x="236099" y="245608"/>
                </a:cubicBezTo>
                <a:cubicBezTo>
                  <a:pt x="227833" y="241530"/>
                  <a:pt x="220752" y="255014"/>
                  <a:pt x="229346" y="259180"/>
                </a:cubicBezTo>
                <a:cubicBezTo>
                  <a:pt x="245439" y="267053"/>
                  <a:pt x="261027" y="275919"/>
                  <a:pt x="276002" y="285730"/>
                </a:cubicBezTo>
                <a:cubicBezTo>
                  <a:pt x="283697" y="290576"/>
                  <a:pt x="293738" y="279109"/>
                  <a:pt x="285999" y="274023"/>
                </a:cubicBezTo>
                <a:close/>
                <a:moveTo>
                  <a:pt x="433354" y="1544"/>
                </a:moveTo>
                <a:cubicBezTo>
                  <a:pt x="431162" y="3057"/>
                  <a:pt x="428970" y="4482"/>
                  <a:pt x="426908" y="5929"/>
                </a:cubicBezTo>
                <a:cubicBezTo>
                  <a:pt x="425220" y="5833"/>
                  <a:pt x="423554" y="6381"/>
                  <a:pt x="422239" y="7464"/>
                </a:cubicBezTo>
                <a:cubicBezTo>
                  <a:pt x="417854" y="10840"/>
                  <a:pt x="413469" y="14261"/>
                  <a:pt x="408952" y="17659"/>
                </a:cubicBezTo>
                <a:cubicBezTo>
                  <a:pt x="315904" y="75803"/>
                  <a:pt x="209197" y="106563"/>
                  <a:pt x="111195" y="154928"/>
                </a:cubicBezTo>
                <a:cubicBezTo>
                  <a:pt x="93853" y="163501"/>
                  <a:pt x="76773" y="172622"/>
                  <a:pt x="60089" y="182400"/>
                </a:cubicBezTo>
                <a:cubicBezTo>
                  <a:pt x="42549" y="192748"/>
                  <a:pt x="25141" y="203184"/>
                  <a:pt x="5146" y="208249"/>
                </a:cubicBezTo>
                <a:cubicBezTo>
                  <a:pt x="-1804" y="210003"/>
                  <a:pt x="-1147" y="218532"/>
                  <a:pt x="3743" y="221404"/>
                </a:cubicBezTo>
                <a:cubicBezTo>
                  <a:pt x="4707" y="222430"/>
                  <a:pt x="5979" y="223140"/>
                  <a:pt x="7360" y="223443"/>
                </a:cubicBezTo>
                <a:cubicBezTo>
                  <a:pt x="52371" y="234230"/>
                  <a:pt x="97777" y="242999"/>
                  <a:pt x="143621" y="249752"/>
                </a:cubicBezTo>
                <a:lnTo>
                  <a:pt x="143117" y="384961"/>
                </a:lnTo>
                <a:cubicBezTo>
                  <a:pt x="142854" y="387829"/>
                  <a:pt x="144717" y="390464"/>
                  <a:pt x="147502" y="391166"/>
                </a:cubicBezTo>
                <a:cubicBezTo>
                  <a:pt x="148620" y="393251"/>
                  <a:pt x="150615" y="394717"/>
                  <a:pt x="152939" y="395156"/>
                </a:cubicBezTo>
                <a:cubicBezTo>
                  <a:pt x="155855" y="396721"/>
                  <a:pt x="159473" y="395875"/>
                  <a:pt x="161402" y="393183"/>
                </a:cubicBezTo>
                <a:cubicBezTo>
                  <a:pt x="187777" y="361278"/>
                  <a:pt x="215797" y="330777"/>
                  <a:pt x="245351" y="301801"/>
                </a:cubicBezTo>
                <a:cubicBezTo>
                  <a:pt x="266464" y="313914"/>
                  <a:pt x="286394" y="328001"/>
                  <a:pt x="304854" y="343874"/>
                </a:cubicBezTo>
                <a:cubicBezTo>
                  <a:pt x="316496" y="353850"/>
                  <a:pt x="331712" y="356854"/>
                  <a:pt x="343266" y="366413"/>
                </a:cubicBezTo>
                <a:cubicBezTo>
                  <a:pt x="346533" y="371170"/>
                  <a:pt x="355500" y="370798"/>
                  <a:pt x="356553" y="363519"/>
                </a:cubicBezTo>
                <a:cubicBezTo>
                  <a:pt x="373083" y="243175"/>
                  <a:pt x="405510" y="125528"/>
                  <a:pt x="443593" y="10753"/>
                </a:cubicBezTo>
                <a:cubicBezTo>
                  <a:pt x="446618" y="4679"/>
                  <a:pt x="440173" y="-3323"/>
                  <a:pt x="433354" y="1457"/>
                </a:cubicBezTo>
                <a:close/>
                <a:moveTo>
                  <a:pt x="144959" y="232695"/>
                </a:moveTo>
                <a:cubicBezTo>
                  <a:pt x="144345" y="233234"/>
                  <a:pt x="143819" y="233863"/>
                  <a:pt x="143380" y="234558"/>
                </a:cubicBezTo>
                <a:cubicBezTo>
                  <a:pt x="106218" y="229033"/>
                  <a:pt x="69319" y="222164"/>
                  <a:pt x="32639" y="213949"/>
                </a:cubicBezTo>
                <a:cubicBezTo>
                  <a:pt x="52744" y="204895"/>
                  <a:pt x="71358" y="192134"/>
                  <a:pt x="90652" y="181720"/>
                </a:cubicBezTo>
                <a:cubicBezTo>
                  <a:pt x="170610" y="138682"/>
                  <a:pt x="257497" y="110816"/>
                  <a:pt x="339320" y="71856"/>
                </a:cubicBezTo>
                <a:cubicBezTo>
                  <a:pt x="273370" y="123978"/>
                  <a:pt x="208584" y="177592"/>
                  <a:pt x="144959" y="232695"/>
                </a:cubicBezTo>
                <a:close/>
                <a:moveTo>
                  <a:pt x="157938" y="358827"/>
                </a:moveTo>
                <a:lnTo>
                  <a:pt x="158376" y="242429"/>
                </a:lnTo>
                <a:cubicBezTo>
                  <a:pt x="158376" y="241688"/>
                  <a:pt x="158267" y="240949"/>
                  <a:pt x="158070" y="240237"/>
                </a:cubicBezTo>
                <a:cubicBezTo>
                  <a:pt x="232788" y="175691"/>
                  <a:pt x="309152" y="113147"/>
                  <a:pt x="387181" y="52607"/>
                </a:cubicBezTo>
                <a:lnTo>
                  <a:pt x="297159" y="137213"/>
                </a:lnTo>
                <a:cubicBezTo>
                  <a:pt x="259098" y="172972"/>
                  <a:pt x="217024" y="207372"/>
                  <a:pt x="189531" y="252405"/>
                </a:cubicBezTo>
                <a:cubicBezTo>
                  <a:pt x="188216" y="254240"/>
                  <a:pt x="188018" y="256658"/>
                  <a:pt x="189049" y="258675"/>
                </a:cubicBezTo>
                <a:cubicBezTo>
                  <a:pt x="189356" y="259691"/>
                  <a:pt x="189882" y="260620"/>
                  <a:pt x="190605" y="261394"/>
                </a:cubicBezTo>
                <a:cubicBezTo>
                  <a:pt x="181222" y="294369"/>
                  <a:pt x="170325" y="326817"/>
                  <a:pt x="157938" y="358739"/>
                </a:cubicBezTo>
                <a:close/>
                <a:moveTo>
                  <a:pt x="174535" y="355801"/>
                </a:moveTo>
                <a:cubicBezTo>
                  <a:pt x="184927" y="328323"/>
                  <a:pt x="194267" y="300479"/>
                  <a:pt x="202533" y="272269"/>
                </a:cubicBezTo>
                <a:cubicBezTo>
                  <a:pt x="212223" y="280124"/>
                  <a:pt x="222396" y="287379"/>
                  <a:pt x="232964" y="293996"/>
                </a:cubicBezTo>
                <a:cubicBezTo>
                  <a:pt x="212749" y="313844"/>
                  <a:pt x="193281" y="334418"/>
                  <a:pt x="174535" y="355713"/>
                </a:cubicBezTo>
                <a:close/>
                <a:moveTo>
                  <a:pt x="344143" y="348807"/>
                </a:moveTo>
                <a:cubicBezTo>
                  <a:pt x="334847" y="343743"/>
                  <a:pt x="324608" y="340432"/>
                  <a:pt x="316255" y="333460"/>
                </a:cubicBezTo>
                <a:cubicBezTo>
                  <a:pt x="304394" y="323193"/>
                  <a:pt x="291962" y="313631"/>
                  <a:pt x="278983" y="304827"/>
                </a:cubicBezTo>
                <a:cubicBezTo>
                  <a:pt x="253946" y="288581"/>
                  <a:pt x="227351" y="274637"/>
                  <a:pt x="205273" y="254400"/>
                </a:cubicBezTo>
                <a:cubicBezTo>
                  <a:pt x="232701" y="211538"/>
                  <a:pt x="274533" y="178125"/>
                  <a:pt x="311212" y="143637"/>
                </a:cubicBezTo>
                <a:cubicBezTo>
                  <a:pt x="346993" y="110020"/>
                  <a:pt x="382796" y="76401"/>
                  <a:pt x="418643" y="42784"/>
                </a:cubicBezTo>
                <a:cubicBezTo>
                  <a:pt x="385098" y="142442"/>
                  <a:pt x="360170" y="244797"/>
                  <a:pt x="344143" y="348720"/>
                </a:cubicBezTo>
                <a:close/>
                <a:moveTo>
                  <a:pt x="55923" y="163172"/>
                </a:moveTo>
                <a:cubicBezTo>
                  <a:pt x="76620" y="147430"/>
                  <a:pt x="101087" y="137608"/>
                  <a:pt x="124481" y="126668"/>
                </a:cubicBezTo>
                <a:lnTo>
                  <a:pt x="197797" y="92378"/>
                </a:lnTo>
                <a:cubicBezTo>
                  <a:pt x="206238" y="88431"/>
                  <a:pt x="202379" y="74268"/>
                  <a:pt x="193412" y="78434"/>
                </a:cubicBezTo>
                <a:lnTo>
                  <a:pt x="116237" y="114478"/>
                </a:lnTo>
                <a:cubicBezTo>
                  <a:pt x="92954" y="125440"/>
                  <a:pt x="68661" y="135306"/>
                  <a:pt x="48052" y="150960"/>
                </a:cubicBezTo>
                <a:cubicBezTo>
                  <a:pt x="40532" y="156704"/>
                  <a:pt x="48096" y="169114"/>
                  <a:pt x="55923" y="163084"/>
                </a:cubicBezTo>
                <a:close/>
                <a:moveTo>
                  <a:pt x="41760" y="133684"/>
                </a:moveTo>
                <a:cubicBezTo>
                  <a:pt x="60198" y="122794"/>
                  <a:pt x="79119" y="112805"/>
                  <a:pt x="98479" y="103713"/>
                </a:cubicBezTo>
                <a:cubicBezTo>
                  <a:pt x="106919" y="99766"/>
                  <a:pt x="103061" y="85603"/>
                  <a:pt x="94094" y="89791"/>
                </a:cubicBezTo>
                <a:cubicBezTo>
                  <a:pt x="73528" y="99409"/>
                  <a:pt x="53467" y="109990"/>
                  <a:pt x="33889" y="121537"/>
                </a:cubicBezTo>
                <a:cubicBezTo>
                  <a:pt x="25689" y="126339"/>
                  <a:pt x="33341" y="138573"/>
                  <a:pt x="41760" y="13359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0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TODAY’S AGENDA</a:t>
            </a:r>
            <a:endParaRPr dirty="0"/>
          </a:p>
        </p:txBody>
      </p:sp>
      <p:sp>
        <p:nvSpPr>
          <p:cNvPr id="226" name="Google Shape;226;p20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6426300" cy="284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68300" algn="l" rtl="0">
              <a:lnSpc>
                <a:spcPct val="150000"/>
              </a:lnSpc>
              <a:spcAft>
                <a:spcPts val="0"/>
              </a:spcAft>
              <a:buSzPts val="2200"/>
              <a:buChar char="✗"/>
            </a:pPr>
            <a:r>
              <a:rPr lang="en-US" sz="2000" dirty="0"/>
              <a:t>Drawing the research process</a:t>
            </a:r>
          </a:p>
          <a:p>
            <a:pPr marL="457200" lvl="0" indent="-368300" algn="l" rtl="0">
              <a:lnSpc>
                <a:spcPct val="150000"/>
              </a:lnSpc>
              <a:spcAft>
                <a:spcPts val="0"/>
              </a:spcAft>
              <a:buSzPts val="2200"/>
              <a:buChar char="✗"/>
            </a:pPr>
            <a:r>
              <a:rPr lang="en-US" sz="2000" dirty="0"/>
              <a:t>Talking about our drawings + the process</a:t>
            </a:r>
          </a:p>
          <a:p>
            <a:pPr marL="457200" lvl="0" indent="-368300" algn="l" rtl="0">
              <a:lnSpc>
                <a:spcPct val="150000"/>
              </a:lnSpc>
              <a:spcAft>
                <a:spcPts val="0"/>
              </a:spcAft>
              <a:buSzPts val="2200"/>
              <a:buChar char="✗"/>
            </a:pPr>
            <a:r>
              <a:rPr lang="en-US" sz="2000" dirty="0"/>
              <a:t>Q&amp;A surrounding libraries, the Argument for Change, etc.</a:t>
            </a:r>
          </a:p>
          <a:p>
            <a:pPr marL="457200" lvl="0" indent="-368300" algn="l" rtl="0">
              <a:lnSpc>
                <a:spcPct val="150000"/>
              </a:lnSpc>
              <a:spcAft>
                <a:spcPts val="0"/>
              </a:spcAft>
              <a:buSzPts val="2200"/>
              <a:buChar char="✗"/>
            </a:pPr>
            <a:r>
              <a:rPr lang="en-US" sz="2000" dirty="0"/>
              <a:t>Research questions activity</a:t>
            </a:r>
            <a:endParaRPr sz="2000" dirty="0"/>
          </a:p>
        </p:txBody>
      </p:sp>
      <p:sp>
        <p:nvSpPr>
          <p:cNvPr id="227" name="Google Shape;227;p20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8" name="Google Shape;228;p20"/>
          <p:cNvSpPr/>
          <p:nvPr/>
        </p:nvSpPr>
        <p:spPr>
          <a:xfrm>
            <a:off x="7648493" y="3814898"/>
            <a:ext cx="937597" cy="835429"/>
          </a:xfrm>
          <a:custGeom>
            <a:avLst/>
            <a:gdLst/>
            <a:ahLst/>
            <a:cxnLst/>
            <a:rect l="l" t="t" r="r" b="b"/>
            <a:pathLst>
              <a:path w="444359" h="395938" extrusionOk="0">
                <a:moveTo>
                  <a:pt x="135136" y="205311"/>
                </a:moveTo>
                <a:lnTo>
                  <a:pt x="101482" y="200356"/>
                </a:lnTo>
                <a:cubicBezTo>
                  <a:pt x="92405" y="199041"/>
                  <a:pt x="88788" y="213642"/>
                  <a:pt x="98347" y="215046"/>
                </a:cubicBezTo>
                <a:lnTo>
                  <a:pt x="132067" y="220001"/>
                </a:lnTo>
                <a:cubicBezTo>
                  <a:pt x="141056" y="221316"/>
                  <a:pt x="144673" y="206714"/>
                  <a:pt x="135136" y="205311"/>
                </a:cubicBezTo>
                <a:close/>
                <a:moveTo>
                  <a:pt x="293388" y="291650"/>
                </a:moveTo>
                <a:cubicBezTo>
                  <a:pt x="292554" y="295482"/>
                  <a:pt x="294966" y="299271"/>
                  <a:pt x="298803" y="300115"/>
                </a:cubicBezTo>
                <a:cubicBezTo>
                  <a:pt x="298869" y="300130"/>
                  <a:pt x="298935" y="300144"/>
                  <a:pt x="299001" y="300157"/>
                </a:cubicBezTo>
                <a:cubicBezTo>
                  <a:pt x="299373" y="300157"/>
                  <a:pt x="300711" y="300157"/>
                  <a:pt x="300930" y="300551"/>
                </a:cubicBezTo>
                <a:cubicBezTo>
                  <a:pt x="299921" y="300222"/>
                  <a:pt x="299790" y="300201"/>
                  <a:pt x="300535" y="300551"/>
                </a:cubicBezTo>
                <a:cubicBezTo>
                  <a:pt x="301280" y="300902"/>
                  <a:pt x="301456" y="300924"/>
                  <a:pt x="302267" y="301297"/>
                </a:cubicBezTo>
                <a:lnTo>
                  <a:pt x="302377" y="301297"/>
                </a:lnTo>
                <a:cubicBezTo>
                  <a:pt x="309919" y="308335"/>
                  <a:pt x="320267" y="297416"/>
                  <a:pt x="313142" y="290335"/>
                </a:cubicBezTo>
                <a:cubicBezTo>
                  <a:pt x="307573" y="285621"/>
                  <a:pt x="295756" y="281894"/>
                  <a:pt x="293388" y="291650"/>
                </a:cubicBezTo>
                <a:close/>
                <a:moveTo>
                  <a:pt x="285999" y="274110"/>
                </a:moveTo>
                <a:cubicBezTo>
                  <a:pt x="269973" y="263589"/>
                  <a:pt x="253310" y="254069"/>
                  <a:pt x="236099" y="245608"/>
                </a:cubicBezTo>
                <a:cubicBezTo>
                  <a:pt x="227833" y="241530"/>
                  <a:pt x="220752" y="255014"/>
                  <a:pt x="229346" y="259180"/>
                </a:cubicBezTo>
                <a:cubicBezTo>
                  <a:pt x="245439" y="267053"/>
                  <a:pt x="261027" y="275919"/>
                  <a:pt x="276002" y="285730"/>
                </a:cubicBezTo>
                <a:cubicBezTo>
                  <a:pt x="283697" y="290576"/>
                  <a:pt x="293738" y="279109"/>
                  <a:pt x="285999" y="274023"/>
                </a:cubicBezTo>
                <a:close/>
                <a:moveTo>
                  <a:pt x="433354" y="1544"/>
                </a:moveTo>
                <a:cubicBezTo>
                  <a:pt x="431162" y="3057"/>
                  <a:pt x="428970" y="4482"/>
                  <a:pt x="426908" y="5929"/>
                </a:cubicBezTo>
                <a:cubicBezTo>
                  <a:pt x="425220" y="5833"/>
                  <a:pt x="423554" y="6381"/>
                  <a:pt x="422239" y="7464"/>
                </a:cubicBezTo>
                <a:cubicBezTo>
                  <a:pt x="417854" y="10840"/>
                  <a:pt x="413469" y="14261"/>
                  <a:pt x="408952" y="17659"/>
                </a:cubicBezTo>
                <a:cubicBezTo>
                  <a:pt x="315904" y="75803"/>
                  <a:pt x="209197" y="106563"/>
                  <a:pt x="111195" y="154928"/>
                </a:cubicBezTo>
                <a:cubicBezTo>
                  <a:pt x="93853" y="163501"/>
                  <a:pt x="76773" y="172622"/>
                  <a:pt x="60089" y="182400"/>
                </a:cubicBezTo>
                <a:cubicBezTo>
                  <a:pt x="42549" y="192748"/>
                  <a:pt x="25141" y="203184"/>
                  <a:pt x="5146" y="208249"/>
                </a:cubicBezTo>
                <a:cubicBezTo>
                  <a:pt x="-1804" y="210003"/>
                  <a:pt x="-1147" y="218532"/>
                  <a:pt x="3743" y="221404"/>
                </a:cubicBezTo>
                <a:cubicBezTo>
                  <a:pt x="4707" y="222430"/>
                  <a:pt x="5979" y="223140"/>
                  <a:pt x="7360" y="223443"/>
                </a:cubicBezTo>
                <a:cubicBezTo>
                  <a:pt x="52371" y="234230"/>
                  <a:pt x="97777" y="242999"/>
                  <a:pt x="143621" y="249752"/>
                </a:cubicBezTo>
                <a:lnTo>
                  <a:pt x="143117" y="384961"/>
                </a:lnTo>
                <a:cubicBezTo>
                  <a:pt x="142854" y="387829"/>
                  <a:pt x="144717" y="390464"/>
                  <a:pt x="147502" y="391166"/>
                </a:cubicBezTo>
                <a:cubicBezTo>
                  <a:pt x="148620" y="393251"/>
                  <a:pt x="150615" y="394717"/>
                  <a:pt x="152939" y="395156"/>
                </a:cubicBezTo>
                <a:cubicBezTo>
                  <a:pt x="155855" y="396721"/>
                  <a:pt x="159473" y="395875"/>
                  <a:pt x="161402" y="393183"/>
                </a:cubicBezTo>
                <a:cubicBezTo>
                  <a:pt x="187777" y="361278"/>
                  <a:pt x="215797" y="330777"/>
                  <a:pt x="245351" y="301801"/>
                </a:cubicBezTo>
                <a:cubicBezTo>
                  <a:pt x="266464" y="313914"/>
                  <a:pt x="286394" y="328001"/>
                  <a:pt x="304854" y="343874"/>
                </a:cubicBezTo>
                <a:cubicBezTo>
                  <a:pt x="316496" y="353850"/>
                  <a:pt x="331712" y="356854"/>
                  <a:pt x="343266" y="366413"/>
                </a:cubicBezTo>
                <a:cubicBezTo>
                  <a:pt x="346533" y="371170"/>
                  <a:pt x="355500" y="370798"/>
                  <a:pt x="356553" y="363519"/>
                </a:cubicBezTo>
                <a:cubicBezTo>
                  <a:pt x="373083" y="243175"/>
                  <a:pt x="405510" y="125528"/>
                  <a:pt x="443593" y="10753"/>
                </a:cubicBezTo>
                <a:cubicBezTo>
                  <a:pt x="446618" y="4679"/>
                  <a:pt x="440173" y="-3323"/>
                  <a:pt x="433354" y="1457"/>
                </a:cubicBezTo>
                <a:close/>
                <a:moveTo>
                  <a:pt x="144959" y="232695"/>
                </a:moveTo>
                <a:cubicBezTo>
                  <a:pt x="144345" y="233234"/>
                  <a:pt x="143819" y="233863"/>
                  <a:pt x="143380" y="234558"/>
                </a:cubicBezTo>
                <a:cubicBezTo>
                  <a:pt x="106218" y="229033"/>
                  <a:pt x="69319" y="222164"/>
                  <a:pt x="32639" y="213949"/>
                </a:cubicBezTo>
                <a:cubicBezTo>
                  <a:pt x="52744" y="204895"/>
                  <a:pt x="71358" y="192134"/>
                  <a:pt x="90652" y="181720"/>
                </a:cubicBezTo>
                <a:cubicBezTo>
                  <a:pt x="170610" y="138682"/>
                  <a:pt x="257497" y="110816"/>
                  <a:pt x="339320" y="71856"/>
                </a:cubicBezTo>
                <a:cubicBezTo>
                  <a:pt x="273370" y="123978"/>
                  <a:pt x="208584" y="177592"/>
                  <a:pt x="144959" y="232695"/>
                </a:cubicBezTo>
                <a:close/>
                <a:moveTo>
                  <a:pt x="157938" y="358827"/>
                </a:moveTo>
                <a:lnTo>
                  <a:pt x="158376" y="242429"/>
                </a:lnTo>
                <a:cubicBezTo>
                  <a:pt x="158376" y="241688"/>
                  <a:pt x="158267" y="240949"/>
                  <a:pt x="158070" y="240237"/>
                </a:cubicBezTo>
                <a:cubicBezTo>
                  <a:pt x="232788" y="175691"/>
                  <a:pt x="309152" y="113147"/>
                  <a:pt x="387181" y="52607"/>
                </a:cubicBezTo>
                <a:lnTo>
                  <a:pt x="297159" y="137213"/>
                </a:lnTo>
                <a:cubicBezTo>
                  <a:pt x="259098" y="172972"/>
                  <a:pt x="217024" y="207372"/>
                  <a:pt x="189531" y="252405"/>
                </a:cubicBezTo>
                <a:cubicBezTo>
                  <a:pt x="188216" y="254240"/>
                  <a:pt x="188018" y="256658"/>
                  <a:pt x="189049" y="258675"/>
                </a:cubicBezTo>
                <a:cubicBezTo>
                  <a:pt x="189356" y="259691"/>
                  <a:pt x="189882" y="260620"/>
                  <a:pt x="190605" y="261394"/>
                </a:cubicBezTo>
                <a:cubicBezTo>
                  <a:pt x="181222" y="294369"/>
                  <a:pt x="170325" y="326817"/>
                  <a:pt x="157938" y="358739"/>
                </a:cubicBezTo>
                <a:close/>
                <a:moveTo>
                  <a:pt x="174535" y="355801"/>
                </a:moveTo>
                <a:cubicBezTo>
                  <a:pt x="184927" y="328323"/>
                  <a:pt x="194267" y="300479"/>
                  <a:pt x="202533" y="272269"/>
                </a:cubicBezTo>
                <a:cubicBezTo>
                  <a:pt x="212223" y="280124"/>
                  <a:pt x="222396" y="287379"/>
                  <a:pt x="232964" y="293996"/>
                </a:cubicBezTo>
                <a:cubicBezTo>
                  <a:pt x="212749" y="313844"/>
                  <a:pt x="193281" y="334418"/>
                  <a:pt x="174535" y="355713"/>
                </a:cubicBezTo>
                <a:close/>
                <a:moveTo>
                  <a:pt x="344143" y="348807"/>
                </a:moveTo>
                <a:cubicBezTo>
                  <a:pt x="334847" y="343743"/>
                  <a:pt x="324608" y="340432"/>
                  <a:pt x="316255" y="333460"/>
                </a:cubicBezTo>
                <a:cubicBezTo>
                  <a:pt x="304394" y="323193"/>
                  <a:pt x="291962" y="313631"/>
                  <a:pt x="278983" y="304827"/>
                </a:cubicBezTo>
                <a:cubicBezTo>
                  <a:pt x="253946" y="288581"/>
                  <a:pt x="227351" y="274637"/>
                  <a:pt x="205273" y="254400"/>
                </a:cubicBezTo>
                <a:cubicBezTo>
                  <a:pt x="232701" y="211538"/>
                  <a:pt x="274533" y="178125"/>
                  <a:pt x="311212" y="143637"/>
                </a:cubicBezTo>
                <a:cubicBezTo>
                  <a:pt x="346993" y="110020"/>
                  <a:pt x="382796" y="76401"/>
                  <a:pt x="418643" y="42784"/>
                </a:cubicBezTo>
                <a:cubicBezTo>
                  <a:pt x="385098" y="142442"/>
                  <a:pt x="360170" y="244797"/>
                  <a:pt x="344143" y="348720"/>
                </a:cubicBezTo>
                <a:close/>
                <a:moveTo>
                  <a:pt x="55923" y="163172"/>
                </a:moveTo>
                <a:cubicBezTo>
                  <a:pt x="76620" y="147430"/>
                  <a:pt x="101087" y="137608"/>
                  <a:pt x="124481" y="126668"/>
                </a:cubicBezTo>
                <a:lnTo>
                  <a:pt x="197797" y="92378"/>
                </a:lnTo>
                <a:cubicBezTo>
                  <a:pt x="206238" y="88431"/>
                  <a:pt x="202379" y="74268"/>
                  <a:pt x="193412" y="78434"/>
                </a:cubicBezTo>
                <a:lnTo>
                  <a:pt x="116237" y="114478"/>
                </a:lnTo>
                <a:cubicBezTo>
                  <a:pt x="92954" y="125440"/>
                  <a:pt x="68661" y="135306"/>
                  <a:pt x="48052" y="150960"/>
                </a:cubicBezTo>
                <a:cubicBezTo>
                  <a:pt x="40532" y="156704"/>
                  <a:pt x="48096" y="169114"/>
                  <a:pt x="55923" y="163084"/>
                </a:cubicBezTo>
                <a:close/>
                <a:moveTo>
                  <a:pt x="41760" y="133684"/>
                </a:moveTo>
                <a:cubicBezTo>
                  <a:pt x="60198" y="122794"/>
                  <a:pt x="79119" y="112805"/>
                  <a:pt x="98479" y="103713"/>
                </a:cubicBezTo>
                <a:cubicBezTo>
                  <a:pt x="106919" y="99766"/>
                  <a:pt x="103061" y="85603"/>
                  <a:pt x="94094" y="89791"/>
                </a:cubicBezTo>
                <a:cubicBezTo>
                  <a:pt x="73528" y="99409"/>
                  <a:pt x="53467" y="109990"/>
                  <a:pt x="33889" y="121537"/>
                </a:cubicBezTo>
                <a:cubicBezTo>
                  <a:pt x="25689" y="126339"/>
                  <a:pt x="33341" y="138573"/>
                  <a:pt x="41760" y="13359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4294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0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SKETCHING THE RESEARCH PROCESS</a:t>
            </a:r>
            <a:endParaRPr dirty="0"/>
          </a:p>
        </p:txBody>
      </p:sp>
      <p:sp>
        <p:nvSpPr>
          <p:cNvPr id="226" name="Google Shape;226;p20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6426300" cy="284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68300" algn="l" rtl="0">
              <a:lnSpc>
                <a:spcPct val="150000"/>
              </a:lnSpc>
              <a:spcAft>
                <a:spcPts val="0"/>
              </a:spcAft>
              <a:buSzPts val="2200"/>
              <a:buChar char="✗"/>
            </a:pPr>
            <a:r>
              <a:rPr lang="en-US" sz="2000" dirty="0"/>
              <a:t>Break into groups to sketch out the research process</a:t>
            </a:r>
          </a:p>
          <a:p>
            <a:pPr marL="457200" lvl="0" indent="-368300" algn="l" rtl="0">
              <a:lnSpc>
                <a:spcPct val="150000"/>
              </a:lnSpc>
              <a:spcAft>
                <a:spcPts val="0"/>
              </a:spcAft>
              <a:buSzPts val="2200"/>
              <a:buChar char="✗"/>
            </a:pPr>
            <a:r>
              <a:rPr lang="en-US" sz="2000" dirty="0"/>
              <a:t>Focusing on ENGH 101 and where students will need support</a:t>
            </a:r>
          </a:p>
          <a:p>
            <a:pPr marL="457200" lvl="0" indent="-368300" algn="l" rtl="0">
              <a:lnSpc>
                <a:spcPct val="150000"/>
              </a:lnSpc>
              <a:spcAft>
                <a:spcPts val="0"/>
              </a:spcAft>
              <a:buSzPts val="2200"/>
              <a:buChar char="✗"/>
            </a:pPr>
            <a:r>
              <a:rPr lang="en-US" sz="2000" dirty="0"/>
              <a:t>Also talking about where the library fits in!</a:t>
            </a:r>
            <a:endParaRPr sz="2000" dirty="0"/>
          </a:p>
        </p:txBody>
      </p:sp>
      <p:sp>
        <p:nvSpPr>
          <p:cNvPr id="227" name="Google Shape;227;p20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8" name="Google Shape;228;p20"/>
          <p:cNvSpPr/>
          <p:nvPr/>
        </p:nvSpPr>
        <p:spPr>
          <a:xfrm>
            <a:off x="7648493" y="3814898"/>
            <a:ext cx="937597" cy="835429"/>
          </a:xfrm>
          <a:custGeom>
            <a:avLst/>
            <a:gdLst/>
            <a:ahLst/>
            <a:cxnLst/>
            <a:rect l="l" t="t" r="r" b="b"/>
            <a:pathLst>
              <a:path w="444359" h="395938" extrusionOk="0">
                <a:moveTo>
                  <a:pt x="135136" y="205311"/>
                </a:moveTo>
                <a:lnTo>
                  <a:pt x="101482" y="200356"/>
                </a:lnTo>
                <a:cubicBezTo>
                  <a:pt x="92405" y="199041"/>
                  <a:pt x="88788" y="213642"/>
                  <a:pt x="98347" y="215046"/>
                </a:cubicBezTo>
                <a:lnTo>
                  <a:pt x="132067" y="220001"/>
                </a:lnTo>
                <a:cubicBezTo>
                  <a:pt x="141056" y="221316"/>
                  <a:pt x="144673" y="206714"/>
                  <a:pt x="135136" y="205311"/>
                </a:cubicBezTo>
                <a:close/>
                <a:moveTo>
                  <a:pt x="293388" y="291650"/>
                </a:moveTo>
                <a:cubicBezTo>
                  <a:pt x="292554" y="295482"/>
                  <a:pt x="294966" y="299271"/>
                  <a:pt x="298803" y="300115"/>
                </a:cubicBezTo>
                <a:cubicBezTo>
                  <a:pt x="298869" y="300130"/>
                  <a:pt x="298935" y="300144"/>
                  <a:pt x="299001" y="300157"/>
                </a:cubicBezTo>
                <a:cubicBezTo>
                  <a:pt x="299373" y="300157"/>
                  <a:pt x="300711" y="300157"/>
                  <a:pt x="300930" y="300551"/>
                </a:cubicBezTo>
                <a:cubicBezTo>
                  <a:pt x="299921" y="300222"/>
                  <a:pt x="299790" y="300201"/>
                  <a:pt x="300535" y="300551"/>
                </a:cubicBezTo>
                <a:cubicBezTo>
                  <a:pt x="301280" y="300902"/>
                  <a:pt x="301456" y="300924"/>
                  <a:pt x="302267" y="301297"/>
                </a:cubicBezTo>
                <a:lnTo>
                  <a:pt x="302377" y="301297"/>
                </a:lnTo>
                <a:cubicBezTo>
                  <a:pt x="309919" y="308335"/>
                  <a:pt x="320267" y="297416"/>
                  <a:pt x="313142" y="290335"/>
                </a:cubicBezTo>
                <a:cubicBezTo>
                  <a:pt x="307573" y="285621"/>
                  <a:pt x="295756" y="281894"/>
                  <a:pt x="293388" y="291650"/>
                </a:cubicBezTo>
                <a:close/>
                <a:moveTo>
                  <a:pt x="285999" y="274110"/>
                </a:moveTo>
                <a:cubicBezTo>
                  <a:pt x="269973" y="263589"/>
                  <a:pt x="253310" y="254069"/>
                  <a:pt x="236099" y="245608"/>
                </a:cubicBezTo>
                <a:cubicBezTo>
                  <a:pt x="227833" y="241530"/>
                  <a:pt x="220752" y="255014"/>
                  <a:pt x="229346" y="259180"/>
                </a:cubicBezTo>
                <a:cubicBezTo>
                  <a:pt x="245439" y="267053"/>
                  <a:pt x="261027" y="275919"/>
                  <a:pt x="276002" y="285730"/>
                </a:cubicBezTo>
                <a:cubicBezTo>
                  <a:pt x="283697" y="290576"/>
                  <a:pt x="293738" y="279109"/>
                  <a:pt x="285999" y="274023"/>
                </a:cubicBezTo>
                <a:close/>
                <a:moveTo>
                  <a:pt x="433354" y="1544"/>
                </a:moveTo>
                <a:cubicBezTo>
                  <a:pt x="431162" y="3057"/>
                  <a:pt x="428970" y="4482"/>
                  <a:pt x="426908" y="5929"/>
                </a:cubicBezTo>
                <a:cubicBezTo>
                  <a:pt x="425220" y="5833"/>
                  <a:pt x="423554" y="6381"/>
                  <a:pt x="422239" y="7464"/>
                </a:cubicBezTo>
                <a:cubicBezTo>
                  <a:pt x="417854" y="10840"/>
                  <a:pt x="413469" y="14261"/>
                  <a:pt x="408952" y="17659"/>
                </a:cubicBezTo>
                <a:cubicBezTo>
                  <a:pt x="315904" y="75803"/>
                  <a:pt x="209197" y="106563"/>
                  <a:pt x="111195" y="154928"/>
                </a:cubicBezTo>
                <a:cubicBezTo>
                  <a:pt x="93853" y="163501"/>
                  <a:pt x="76773" y="172622"/>
                  <a:pt x="60089" y="182400"/>
                </a:cubicBezTo>
                <a:cubicBezTo>
                  <a:pt x="42549" y="192748"/>
                  <a:pt x="25141" y="203184"/>
                  <a:pt x="5146" y="208249"/>
                </a:cubicBezTo>
                <a:cubicBezTo>
                  <a:pt x="-1804" y="210003"/>
                  <a:pt x="-1147" y="218532"/>
                  <a:pt x="3743" y="221404"/>
                </a:cubicBezTo>
                <a:cubicBezTo>
                  <a:pt x="4707" y="222430"/>
                  <a:pt x="5979" y="223140"/>
                  <a:pt x="7360" y="223443"/>
                </a:cubicBezTo>
                <a:cubicBezTo>
                  <a:pt x="52371" y="234230"/>
                  <a:pt x="97777" y="242999"/>
                  <a:pt x="143621" y="249752"/>
                </a:cubicBezTo>
                <a:lnTo>
                  <a:pt x="143117" y="384961"/>
                </a:lnTo>
                <a:cubicBezTo>
                  <a:pt x="142854" y="387829"/>
                  <a:pt x="144717" y="390464"/>
                  <a:pt x="147502" y="391166"/>
                </a:cubicBezTo>
                <a:cubicBezTo>
                  <a:pt x="148620" y="393251"/>
                  <a:pt x="150615" y="394717"/>
                  <a:pt x="152939" y="395156"/>
                </a:cubicBezTo>
                <a:cubicBezTo>
                  <a:pt x="155855" y="396721"/>
                  <a:pt x="159473" y="395875"/>
                  <a:pt x="161402" y="393183"/>
                </a:cubicBezTo>
                <a:cubicBezTo>
                  <a:pt x="187777" y="361278"/>
                  <a:pt x="215797" y="330777"/>
                  <a:pt x="245351" y="301801"/>
                </a:cubicBezTo>
                <a:cubicBezTo>
                  <a:pt x="266464" y="313914"/>
                  <a:pt x="286394" y="328001"/>
                  <a:pt x="304854" y="343874"/>
                </a:cubicBezTo>
                <a:cubicBezTo>
                  <a:pt x="316496" y="353850"/>
                  <a:pt x="331712" y="356854"/>
                  <a:pt x="343266" y="366413"/>
                </a:cubicBezTo>
                <a:cubicBezTo>
                  <a:pt x="346533" y="371170"/>
                  <a:pt x="355500" y="370798"/>
                  <a:pt x="356553" y="363519"/>
                </a:cubicBezTo>
                <a:cubicBezTo>
                  <a:pt x="373083" y="243175"/>
                  <a:pt x="405510" y="125528"/>
                  <a:pt x="443593" y="10753"/>
                </a:cubicBezTo>
                <a:cubicBezTo>
                  <a:pt x="446618" y="4679"/>
                  <a:pt x="440173" y="-3323"/>
                  <a:pt x="433354" y="1457"/>
                </a:cubicBezTo>
                <a:close/>
                <a:moveTo>
                  <a:pt x="144959" y="232695"/>
                </a:moveTo>
                <a:cubicBezTo>
                  <a:pt x="144345" y="233234"/>
                  <a:pt x="143819" y="233863"/>
                  <a:pt x="143380" y="234558"/>
                </a:cubicBezTo>
                <a:cubicBezTo>
                  <a:pt x="106218" y="229033"/>
                  <a:pt x="69319" y="222164"/>
                  <a:pt x="32639" y="213949"/>
                </a:cubicBezTo>
                <a:cubicBezTo>
                  <a:pt x="52744" y="204895"/>
                  <a:pt x="71358" y="192134"/>
                  <a:pt x="90652" y="181720"/>
                </a:cubicBezTo>
                <a:cubicBezTo>
                  <a:pt x="170610" y="138682"/>
                  <a:pt x="257497" y="110816"/>
                  <a:pt x="339320" y="71856"/>
                </a:cubicBezTo>
                <a:cubicBezTo>
                  <a:pt x="273370" y="123978"/>
                  <a:pt x="208584" y="177592"/>
                  <a:pt x="144959" y="232695"/>
                </a:cubicBezTo>
                <a:close/>
                <a:moveTo>
                  <a:pt x="157938" y="358827"/>
                </a:moveTo>
                <a:lnTo>
                  <a:pt x="158376" y="242429"/>
                </a:lnTo>
                <a:cubicBezTo>
                  <a:pt x="158376" y="241688"/>
                  <a:pt x="158267" y="240949"/>
                  <a:pt x="158070" y="240237"/>
                </a:cubicBezTo>
                <a:cubicBezTo>
                  <a:pt x="232788" y="175691"/>
                  <a:pt x="309152" y="113147"/>
                  <a:pt x="387181" y="52607"/>
                </a:cubicBezTo>
                <a:lnTo>
                  <a:pt x="297159" y="137213"/>
                </a:lnTo>
                <a:cubicBezTo>
                  <a:pt x="259098" y="172972"/>
                  <a:pt x="217024" y="207372"/>
                  <a:pt x="189531" y="252405"/>
                </a:cubicBezTo>
                <a:cubicBezTo>
                  <a:pt x="188216" y="254240"/>
                  <a:pt x="188018" y="256658"/>
                  <a:pt x="189049" y="258675"/>
                </a:cubicBezTo>
                <a:cubicBezTo>
                  <a:pt x="189356" y="259691"/>
                  <a:pt x="189882" y="260620"/>
                  <a:pt x="190605" y="261394"/>
                </a:cubicBezTo>
                <a:cubicBezTo>
                  <a:pt x="181222" y="294369"/>
                  <a:pt x="170325" y="326817"/>
                  <a:pt x="157938" y="358739"/>
                </a:cubicBezTo>
                <a:close/>
                <a:moveTo>
                  <a:pt x="174535" y="355801"/>
                </a:moveTo>
                <a:cubicBezTo>
                  <a:pt x="184927" y="328323"/>
                  <a:pt x="194267" y="300479"/>
                  <a:pt x="202533" y="272269"/>
                </a:cubicBezTo>
                <a:cubicBezTo>
                  <a:pt x="212223" y="280124"/>
                  <a:pt x="222396" y="287379"/>
                  <a:pt x="232964" y="293996"/>
                </a:cubicBezTo>
                <a:cubicBezTo>
                  <a:pt x="212749" y="313844"/>
                  <a:pt x="193281" y="334418"/>
                  <a:pt x="174535" y="355713"/>
                </a:cubicBezTo>
                <a:close/>
                <a:moveTo>
                  <a:pt x="344143" y="348807"/>
                </a:moveTo>
                <a:cubicBezTo>
                  <a:pt x="334847" y="343743"/>
                  <a:pt x="324608" y="340432"/>
                  <a:pt x="316255" y="333460"/>
                </a:cubicBezTo>
                <a:cubicBezTo>
                  <a:pt x="304394" y="323193"/>
                  <a:pt x="291962" y="313631"/>
                  <a:pt x="278983" y="304827"/>
                </a:cubicBezTo>
                <a:cubicBezTo>
                  <a:pt x="253946" y="288581"/>
                  <a:pt x="227351" y="274637"/>
                  <a:pt x="205273" y="254400"/>
                </a:cubicBezTo>
                <a:cubicBezTo>
                  <a:pt x="232701" y="211538"/>
                  <a:pt x="274533" y="178125"/>
                  <a:pt x="311212" y="143637"/>
                </a:cubicBezTo>
                <a:cubicBezTo>
                  <a:pt x="346993" y="110020"/>
                  <a:pt x="382796" y="76401"/>
                  <a:pt x="418643" y="42784"/>
                </a:cubicBezTo>
                <a:cubicBezTo>
                  <a:pt x="385098" y="142442"/>
                  <a:pt x="360170" y="244797"/>
                  <a:pt x="344143" y="348720"/>
                </a:cubicBezTo>
                <a:close/>
                <a:moveTo>
                  <a:pt x="55923" y="163172"/>
                </a:moveTo>
                <a:cubicBezTo>
                  <a:pt x="76620" y="147430"/>
                  <a:pt x="101087" y="137608"/>
                  <a:pt x="124481" y="126668"/>
                </a:cubicBezTo>
                <a:lnTo>
                  <a:pt x="197797" y="92378"/>
                </a:lnTo>
                <a:cubicBezTo>
                  <a:pt x="206238" y="88431"/>
                  <a:pt x="202379" y="74268"/>
                  <a:pt x="193412" y="78434"/>
                </a:cubicBezTo>
                <a:lnTo>
                  <a:pt x="116237" y="114478"/>
                </a:lnTo>
                <a:cubicBezTo>
                  <a:pt x="92954" y="125440"/>
                  <a:pt x="68661" y="135306"/>
                  <a:pt x="48052" y="150960"/>
                </a:cubicBezTo>
                <a:cubicBezTo>
                  <a:pt x="40532" y="156704"/>
                  <a:pt x="48096" y="169114"/>
                  <a:pt x="55923" y="163084"/>
                </a:cubicBezTo>
                <a:close/>
                <a:moveTo>
                  <a:pt x="41760" y="133684"/>
                </a:moveTo>
                <a:cubicBezTo>
                  <a:pt x="60198" y="122794"/>
                  <a:pt x="79119" y="112805"/>
                  <a:pt x="98479" y="103713"/>
                </a:cubicBezTo>
                <a:cubicBezTo>
                  <a:pt x="106919" y="99766"/>
                  <a:pt x="103061" y="85603"/>
                  <a:pt x="94094" y="89791"/>
                </a:cubicBezTo>
                <a:cubicBezTo>
                  <a:pt x="73528" y="99409"/>
                  <a:pt x="53467" y="109990"/>
                  <a:pt x="33889" y="121537"/>
                </a:cubicBezTo>
                <a:cubicBezTo>
                  <a:pt x="25689" y="126339"/>
                  <a:pt x="33341" y="138573"/>
                  <a:pt x="41760" y="13359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0061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0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SKETCHING THE RESEARCH PROCESS</a:t>
            </a:r>
            <a:endParaRPr dirty="0"/>
          </a:p>
        </p:txBody>
      </p:sp>
      <p:sp>
        <p:nvSpPr>
          <p:cNvPr id="226" name="Google Shape;226;p20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6426300" cy="284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546100" lvl="0" indent="-457200" algn="l" rtl="0">
              <a:lnSpc>
                <a:spcPct val="150000"/>
              </a:lnSpc>
              <a:spcAft>
                <a:spcPts val="0"/>
              </a:spcAft>
              <a:buSzPts val="2200"/>
              <a:buFont typeface="+mj-lt"/>
              <a:buAutoNum type="arabicPeriod"/>
            </a:pPr>
            <a:r>
              <a:rPr lang="en-US" sz="2000" dirty="0"/>
              <a:t>Sketch out the research process for ENGH 101</a:t>
            </a:r>
          </a:p>
          <a:p>
            <a:pPr marL="546100" lvl="0" indent="-457200" algn="l" rtl="0">
              <a:lnSpc>
                <a:spcPct val="150000"/>
              </a:lnSpc>
              <a:spcAft>
                <a:spcPts val="0"/>
              </a:spcAft>
              <a:buSzPts val="2200"/>
              <a:buFont typeface="+mj-lt"/>
              <a:buAutoNum type="arabicPeriod"/>
            </a:pPr>
            <a:r>
              <a:rPr lang="en-US" sz="2000" dirty="0"/>
              <a:t>Add in key places you want to deliver feedback</a:t>
            </a:r>
          </a:p>
          <a:p>
            <a:pPr marL="546100" lvl="0" indent="-457200" algn="l" rtl="0">
              <a:lnSpc>
                <a:spcPct val="150000"/>
              </a:lnSpc>
              <a:spcAft>
                <a:spcPts val="0"/>
              </a:spcAft>
              <a:buSzPts val="2200"/>
              <a:buFont typeface="+mj-lt"/>
              <a:buAutoNum type="arabicPeriod"/>
            </a:pPr>
            <a:r>
              <a:rPr lang="en-US" sz="2000" dirty="0"/>
              <a:t>Add in places where you think a library instructor can help</a:t>
            </a:r>
          </a:p>
          <a:p>
            <a:pPr marL="546100" lvl="0" indent="-457200" algn="l" rtl="0">
              <a:lnSpc>
                <a:spcPct val="150000"/>
              </a:lnSpc>
              <a:spcAft>
                <a:spcPts val="0"/>
              </a:spcAft>
              <a:buSzPts val="2200"/>
              <a:buFont typeface="+mj-lt"/>
              <a:buAutoNum type="arabicPeriod"/>
            </a:pPr>
            <a:r>
              <a:rPr lang="en-US" sz="2000" dirty="0"/>
              <a:t>Add in how you’ll scaffold any library visits</a:t>
            </a:r>
            <a:endParaRPr sz="2000" dirty="0"/>
          </a:p>
        </p:txBody>
      </p:sp>
      <p:sp>
        <p:nvSpPr>
          <p:cNvPr id="227" name="Google Shape;227;p20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8" name="Google Shape;228;p20"/>
          <p:cNvSpPr/>
          <p:nvPr/>
        </p:nvSpPr>
        <p:spPr>
          <a:xfrm>
            <a:off x="7648493" y="3814898"/>
            <a:ext cx="937597" cy="835429"/>
          </a:xfrm>
          <a:custGeom>
            <a:avLst/>
            <a:gdLst/>
            <a:ahLst/>
            <a:cxnLst/>
            <a:rect l="l" t="t" r="r" b="b"/>
            <a:pathLst>
              <a:path w="444359" h="395938" extrusionOk="0">
                <a:moveTo>
                  <a:pt x="135136" y="205311"/>
                </a:moveTo>
                <a:lnTo>
                  <a:pt x="101482" y="200356"/>
                </a:lnTo>
                <a:cubicBezTo>
                  <a:pt x="92405" y="199041"/>
                  <a:pt x="88788" y="213642"/>
                  <a:pt x="98347" y="215046"/>
                </a:cubicBezTo>
                <a:lnTo>
                  <a:pt x="132067" y="220001"/>
                </a:lnTo>
                <a:cubicBezTo>
                  <a:pt x="141056" y="221316"/>
                  <a:pt x="144673" y="206714"/>
                  <a:pt x="135136" y="205311"/>
                </a:cubicBezTo>
                <a:close/>
                <a:moveTo>
                  <a:pt x="293388" y="291650"/>
                </a:moveTo>
                <a:cubicBezTo>
                  <a:pt x="292554" y="295482"/>
                  <a:pt x="294966" y="299271"/>
                  <a:pt x="298803" y="300115"/>
                </a:cubicBezTo>
                <a:cubicBezTo>
                  <a:pt x="298869" y="300130"/>
                  <a:pt x="298935" y="300144"/>
                  <a:pt x="299001" y="300157"/>
                </a:cubicBezTo>
                <a:cubicBezTo>
                  <a:pt x="299373" y="300157"/>
                  <a:pt x="300711" y="300157"/>
                  <a:pt x="300930" y="300551"/>
                </a:cubicBezTo>
                <a:cubicBezTo>
                  <a:pt x="299921" y="300222"/>
                  <a:pt x="299790" y="300201"/>
                  <a:pt x="300535" y="300551"/>
                </a:cubicBezTo>
                <a:cubicBezTo>
                  <a:pt x="301280" y="300902"/>
                  <a:pt x="301456" y="300924"/>
                  <a:pt x="302267" y="301297"/>
                </a:cubicBezTo>
                <a:lnTo>
                  <a:pt x="302377" y="301297"/>
                </a:lnTo>
                <a:cubicBezTo>
                  <a:pt x="309919" y="308335"/>
                  <a:pt x="320267" y="297416"/>
                  <a:pt x="313142" y="290335"/>
                </a:cubicBezTo>
                <a:cubicBezTo>
                  <a:pt x="307573" y="285621"/>
                  <a:pt x="295756" y="281894"/>
                  <a:pt x="293388" y="291650"/>
                </a:cubicBezTo>
                <a:close/>
                <a:moveTo>
                  <a:pt x="285999" y="274110"/>
                </a:moveTo>
                <a:cubicBezTo>
                  <a:pt x="269973" y="263589"/>
                  <a:pt x="253310" y="254069"/>
                  <a:pt x="236099" y="245608"/>
                </a:cubicBezTo>
                <a:cubicBezTo>
                  <a:pt x="227833" y="241530"/>
                  <a:pt x="220752" y="255014"/>
                  <a:pt x="229346" y="259180"/>
                </a:cubicBezTo>
                <a:cubicBezTo>
                  <a:pt x="245439" y="267053"/>
                  <a:pt x="261027" y="275919"/>
                  <a:pt x="276002" y="285730"/>
                </a:cubicBezTo>
                <a:cubicBezTo>
                  <a:pt x="283697" y="290576"/>
                  <a:pt x="293738" y="279109"/>
                  <a:pt x="285999" y="274023"/>
                </a:cubicBezTo>
                <a:close/>
                <a:moveTo>
                  <a:pt x="433354" y="1544"/>
                </a:moveTo>
                <a:cubicBezTo>
                  <a:pt x="431162" y="3057"/>
                  <a:pt x="428970" y="4482"/>
                  <a:pt x="426908" y="5929"/>
                </a:cubicBezTo>
                <a:cubicBezTo>
                  <a:pt x="425220" y="5833"/>
                  <a:pt x="423554" y="6381"/>
                  <a:pt x="422239" y="7464"/>
                </a:cubicBezTo>
                <a:cubicBezTo>
                  <a:pt x="417854" y="10840"/>
                  <a:pt x="413469" y="14261"/>
                  <a:pt x="408952" y="17659"/>
                </a:cubicBezTo>
                <a:cubicBezTo>
                  <a:pt x="315904" y="75803"/>
                  <a:pt x="209197" y="106563"/>
                  <a:pt x="111195" y="154928"/>
                </a:cubicBezTo>
                <a:cubicBezTo>
                  <a:pt x="93853" y="163501"/>
                  <a:pt x="76773" y="172622"/>
                  <a:pt x="60089" y="182400"/>
                </a:cubicBezTo>
                <a:cubicBezTo>
                  <a:pt x="42549" y="192748"/>
                  <a:pt x="25141" y="203184"/>
                  <a:pt x="5146" y="208249"/>
                </a:cubicBezTo>
                <a:cubicBezTo>
                  <a:pt x="-1804" y="210003"/>
                  <a:pt x="-1147" y="218532"/>
                  <a:pt x="3743" y="221404"/>
                </a:cubicBezTo>
                <a:cubicBezTo>
                  <a:pt x="4707" y="222430"/>
                  <a:pt x="5979" y="223140"/>
                  <a:pt x="7360" y="223443"/>
                </a:cubicBezTo>
                <a:cubicBezTo>
                  <a:pt x="52371" y="234230"/>
                  <a:pt x="97777" y="242999"/>
                  <a:pt x="143621" y="249752"/>
                </a:cubicBezTo>
                <a:lnTo>
                  <a:pt x="143117" y="384961"/>
                </a:lnTo>
                <a:cubicBezTo>
                  <a:pt x="142854" y="387829"/>
                  <a:pt x="144717" y="390464"/>
                  <a:pt x="147502" y="391166"/>
                </a:cubicBezTo>
                <a:cubicBezTo>
                  <a:pt x="148620" y="393251"/>
                  <a:pt x="150615" y="394717"/>
                  <a:pt x="152939" y="395156"/>
                </a:cubicBezTo>
                <a:cubicBezTo>
                  <a:pt x="155855" y="396721"/>
                  <a:pt x="159473" y="395875"/>
                  <a:pt x="161402" y="393183"/>
                </a:cubicBezTo>
                <a:cubicBezTo>
                  <a:pt x="187777" y="361278"/>
                  <a:pt x="215797" y="330777"/>
                  <a:pt x="245351" y="301801"/>
                </a:cubicBezTo>
                <a:cubicBezTo>
                  <a:pt x="266464" y="313914"/>
                  <a:pt x="286394" y="328001"/>
                  <a:pt x="304854" y="343874"/>
                </a:cubicBezTo>
                <a:cubicBezTo>
                  <a:pt x="316496" y="353850"/>
                  <a:pt x="331712" y="356854"/>
                  <a:pt x="343266" y="366413"/>
                </a:cubicBezTo>
                <a:cubicBezTo>
                  <a:pt x="346533" y="371170"/>
                  <a:pt x="355500" y="370798"/>
                  <a:pt x="356553" y="363519"/>
                </a:cubicBezTo>
                <a:cubicBezTo>
                  <a:pt x="373083" y="243175"/>
                  <a:pt x="405510" y="125528"/>
                  <a:pt x="443593" y="10753"/>
                </a:cubicBezTo>
                <a:cubicBezTo>
                  <a:pt x="446618" y="4679"/>
                  <a:pt x="440173" y="-3323"/>
                  <a:pt x="433354" y="1457"/>
                </a:cubicBezTo>
                <a:close/>
                <a:moveTo>
                  <a:pt x="144959" y="232695"/>
                </a:moveTo>
                <a:cubicBezTo>
                  <a:pt x="144345" y="233234"/>
                  <a:pt x="143819" y="233863"/>
                  <a:pt x="143380" y="234558"/>
                </a:cubicBezTo>
                <a:cubicBezTo>
                  <a:pt x="106218" y="229033"/>
                  <a:pt x="69319" y="222164"/>
                  <a:pt x="32639" y="213949"/>
                </a:cubicBezTo>
                <a:cubicBezTo>
                  <a:pt x="52744" y="204895"/>
                  <a:pt x="71358" y="192134"/>
                  <a:pt x="90652" y="181720"/>
                </a:cubicBezTo>
                <a:cubicBezTo>
                  <a:pt x="170610" y="138682"/>
                  <a:pt x="257497" y="110816"/>
                  <a:pt x="339320" y="71856"/>
                </a:cubicBezTo>
                <a:cubicBezTo>
                  <a:pt x="273370" y="123978"/>
                  <a:pt x="208584" y="177592"/>
                  <a:pt x="144959" y="232695"/>
                </a:cubicBezTo>
                <a:close/>
                <a:moveTo>
                  <a:pt x="157938" y="358827"/>
                </a:moveTo>
                <a:lnTo>
                  <a:pt x="158376" y="242429"/>
                </a:lnTo>
                <a:cubicBezTo>
                  <a:pt x="158376" y="241688"/>
                  <a:pt x="158267" y="240949"/>
                  <a:pt x="158070" y="240237"/>
                </a:cubicBezTo>
                <a:cubicBezTo>
                  <a:pt x="232788" y="175691"/>
                  <a:pt x="309152" y="113147"/>
                  <a:pt x="387181" y="52607"/>
                </a:cubicBezTo>
                <a:lnTo>
                  <a:pt x="297159" y="137213"/>
                </a:lnTo>
                <a:cubicBezTo>
                  <a:pt x="259098" y="172972"/>
                  <a:pt x="217024" y="207372"/>
                  <a:pt x="189531" y="252405"/>
                </a:cubicBezTo>
                <a:cubicBezTo>
                  <a:pt x="188216" y="254240"/>
                  <a:pt x="188018" y="256658"/>
                  <a:pt x="189049" y="258675"/>
                </a:cubicBezTo>
                <a:cubicBezTo>
                  <a:pt x="189356" y="259691"/>
                  <a:pt x="189882" y="260620"/>
                  <a:pt x="190605" y="261394"/>
                </a:cubicBezTo>
                <a:cubicBezTo>
                  <a:pt x="181222" y="294369"/>
                  <a:pt x="170325" y="326817"/>
                  <a:pt x="157938" y="358739"/>
                </a:cubicBezTo>
                <a:close/>
                <a:moveTo>
                  <a:pt x="174535" y="355801"/>
                </a:moveTo>
                <a:cubicBezTo>
                  <a:pt x="184927" y="328323"/>
                  <a:pt x="194267" y="300479"/>
                  <a:pt x="202533" y="272269"/>
                </a:cubicBezTo>
                <a:cubicBezTo>
                  <a:pt x="212223" y="280124"/>
                  <a:pt x="222396" y="287379"/>
                  <a:pt x="232964" y="293996"/>
                </a:cubicBezTo>
                <a:cubicBezTo>
                  <a:pt x="212749" y="313844"/>
                  <a:pt x="193281" y="334418"/>
                  <a:pt x="174535" y="355713"/>
                </a:cubicBezTo>
                <a:close/>
                <a:moveTo>
                  <a:pt x="344143" y="348807"/>
                </a:moveTo>
                <a:cubicBezTo>
                  <a:pt x="334847" y="343743"/>
                  <a:pt x="324608" y="340432"/>
                  <a:pt x="316255" y="333460"/>
                </a:cubicBezTo>
                <a:cubicBezTo>
                  <a:pt x="304394" y="323193"/>
                  <a:pt x="291962" y="313631"/>
                  <a:pt x="278983" y="304827"/>
                </a:cubicBezTo>
                <a:cubicBezTo>
                  <a:pt x="253946" y="288581"/>
                  <a:pt x="227351" y="274637"/>
                  <a:pt x="205273" y="254400"/>
                </a:cubicBezTo>
                <a:cubicBezTo>
                  <a:pt x="232701" y="211538"/>
                  <a:pt x="274533" y="178125"/>
                  <a:pt x="311212" y="143637"/>
                </a:cubicBezTo>
                <a:cubicBezTo>
                  <a:pt x="346993" y="110020"/>
                  <a:pt x="382796" y="76401"/>
                  <a:pt x="418643" y="42784"/>
                </a:cubicBezTo>
                <a:cubicBezTo>
                  <a:pt x="385098" y="142442"/>
                  <a:pt x="360170" y="244797"/>
                  <a:pt x="344143" y="348720"/>
                </a:cubicBezTo>
                <a:close/>
                <a:moveTo>
                  <a:pt x="55923" y="163172"/>
                </a:moveTo>
                <a:cubicBezTo>
                  <a:pt x="76620" y="147430"/>
                  <a:pt x="101087" y="137608"/>
                  <a:pt x="124481" y="126668"/>
                </a:cubicBezTo>
                <a:lnTo>
                  <a:pt x="197797" y="92378"/>
                </a:lnTo>
                <a:cubicBezTo>
                  <a:pt x="206238" y="88431"/>
                  <a:pt x="202379" y="74268"/>
                  <a:pt x="193412" y="78434"/>
                </a:cubicBezTo>
                <a:lnTo>
                  <a:pt x="116237" y="114478"/>
                </a:lnTo>
                <a:cubicBezTo>
                  <a:pt x="92954" y="125440"/>
                  <a:pt x="68661" y="135306"/>
                  <a:pt x="48052" y="150960"/>
                </a:cubicBezTo>
                <a:cubicBezTo>
                  <a:pt x="40532" y="156704"/>
                  <a:pt x="48096" y="169114"/>
                  <a:pt x="55923" y="163084"/>
                </a:cubicBezTo>
                <a:close/>
                <a:moveTo>
                  <a:pt x="41760" y="133684"/>
                </a:moveTo>
                <a:cubicBezTo>
                  <a:pt x="60198" y="122794"/>
                  <a:pt x="79119" y="112805"/>
                  <a:pt x="98479" y="103713"/>
                </a:cubicBezTo>
                <a:cubicBezTo>
                  <a:pt x="106919" y="99766"/>
                  <a:pt x="103061" y="85603"/>
                  <a:pt x="94094" y="89791"/>
                </a:cubicBezTo>
                <a:cubicBezTo>
                  <a:pt x="73528" y="99409"/>
                  <a:pt x="53467" y="109990"/>
                  <a:pt x="33889" y="121537"/>
                </a:cubicBezTo>
                <a:cubicBezTo>
                  <a:pt x="25689" y="126339"/>
                  <a:pt x="33341" y="138573"/>
                  <a:pt x="41760" y="13359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9628038"/>
      </p:ext>
    </p:extLst>
  </p:cSld>
  <p:clrMapOvr>
    <a:masterClrMapping/>
  </p:clrMapOvr>
</p:sld>
</file>

<file path=ppt/theme/theme1.xml><?xml version="1.0" encoding="utf-8"?>
<a:theme xmlns:a="http://schemas.openxmlformats.org/drawingml/2006/main" name="Curio template">
  <a:themeElements>
    <a:clrScheme name="Custom 347">
      <a:dk1>
        <a:srgbClr val="2B3547"/>
      </a:dk1>
      <a:lt1>
        <a:srgbClr val="FFFFFF"/>
      </a:lt1>
      <a:dk2>
        <a:srgbClr val="7F8B91"/>
      </a:dk2>
      <a:lt2>
        <a:srgbClr val="EDF0EB"/>
      </a:lt2>
      <a:accent1>
        <a:srgbClr val="AEE25A"/>
      </a:accent1>
      <a:accent2>
        <a:srgbClr val="51C026"/>
      </a:accent2>
      <a:accent3>
        <a:srgbClr val="5DDBA7"/>
      </a:accent3>
      <a:accent4>
        <a:srgbClr val="29AFA2"/>
      </a:accent4>
      <a:accent5>
        <a:srgbClr val="809DC2"/>
      </a:accent5>
      <a:accent6>
        <a:srgbClr val="596885"/>
      </a:accent6>
      <a:hlink>
        <a:srgbClr val="52AC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1543</TotalTime>
  <Words>228</Words>
  <Application>Microsoft Office PowerPoint</Application>
  <PresentationFormat>On-screen Show (16:9)</PresentationFormat>
  <Paragraphs>29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Curio template</vt:lpstr>
      <vt:lpstr>Hello!</vt:lpstr>
      <vt:lpstr>What Are We Doing Today?</vt:lpstr>
      <vt:lpstr>Learning Outcomes</vt:lpstr>
      <vt:lpstr>TODAY’S AGENDA</vt:lpstr>
      <vt:lpstr>SKETCHING THE RESEARCH PROCESS</vt:lpstr>
      <vt:lpstr>SKETCHING THE RESEARCH PROCESS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cp:lastModifiedBy>David Lemmons</cp:lastModifiedBy>
  <cp:revision>9</cp:revision>
  <dcterms:modified xsi:type="dcterms:W3CDTF">2022-04-05T15:27:23Z</dcterms:modified>
</cp:coreProperties>
</file>